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305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308" r:id="rId17"/>
    <p:sldId id="285" r:id="rId18"/>
    <p:sldId id="286" r:id="rId19"/>
    <p:sldId id="287" r:id="rId20"/>
    <p:sldId id="288" r:id="rId21"/>
    <p:sldId id="289" r:id="rId22"/>
    <p:sldId id="290" r:id="rId23"/>
    <p:sldId id="284" r:id="rId24"/>
    <p:sldId id="273" r:id="rId25"/>
    <p:sldId id="279" r:id="rId26"/>
    <p:sldId id="280" r:id="rId27"/>
    <p:sldId id="281" r:id="rId28"/>
    <p:sldId id="306" r:id="rId29"/>
    <p:sldId id="307" r:id="rId30"/>
    <p:sldId id="274" r:id="rId31"/>
    <p:sldId id="282" r:id="rId32"/>
    <p:sldId id="283" r:id="rId33"/>
    <p:sldId id="278" r:id="rId34"/>
    <p:sldId id="276" r:id="rId35"/>
    <p:sldId id="277" r:id="rId36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74" autoAdjust="0"/>
  </p:normalViewPr>
  <p:slideViewPr>
    <p:cSldViewPr>
      <p:cViewPr>
        <p:scale>
          <a:sx n="87" d="100"/>
          <a:sy n="87" d="100"/>
        </p:scale>
        <p:origin x="-230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04BC5D5-5632-47F8-88E2-BD5FDE8BE77B}" type="datetimeFigureOut">
              <a:rPr lang="lt-LT" smtClean="0"/>
              <a:t>2018-03-26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1621984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</a:rPr>
              <a:t>Raseinių lopšelis – darželis „Saulutė“</a:t>
            </a:r>
            <a:endParaRPr lang="lt-LT" b="1" dirty="0">
              <a:solidFill>
                <a:schemeClr val="tx1"/>
              </a:solidFill>
            </a:endParaRPr>
          </a:p>
        </p:txBody>
      </p:sp>
      <p:pic>
        <p:nvPicPr>
          <p:cNvPr id="9" name="Turinio vietos rezervavimo ženklas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04864"/>
            <a:ext cx="338437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urinio vietos rezervavimo ženklas 7"/>
          <p:cNvSpPr>
            <a:spLocks noGrp="1"/>
          </p:cNvSpPr>
          <p:nvPr>
            <p:ph sz="quarter" idx="4"/>
          </p:nvPr>
        </p:nvSpPr>
        <p:spPr>
          <a:xfrm>
            <a:off x="4283968" y="2204864"/>
            <a:ext cx="4248472" cy="4032448"/>
          </a:xfrm>
        </p:spPr>
        <p:txBody>
          <a:bodyPr>
            <a:normAutofit lnSpcReduction="10000"/>
          </a:bodyPr>
          <a:lstStyle/>
          <a:p>
            <a:pPr marL="68580" indent="0" algn="ctr">
              <a:buNone/>
            </a:pPr>
            <a:r>
              <a:rPr lang="lt-LT" b="1" dirty="0">
                <a:latin typeface="Calibri"/>
                <a:ea typeface="Calibri"/>
                <a:cs typeface="Times New Roman"/>
              </a:rPr>
              <a:t>RASEINIŲ LOPŠELIO – DARŽELIO „SAULUTĖ“ PEDAGOGŲ </a:t>
            </a:r>
            <a:r>
              <a:rPr lang="lt-LT" b="1" dirty="0" smtClean="0">
                <a:latin typeface="Calibri"/>
                <a:ea typeface="Calibri"/>
                <a:cs typeface="Times New Roman"/>
              </a:rPr>
              <a:t>METODINĖ KONFERENCIJA </a:t>
            </a:r>
            <a:r>
              <a:rPr lang="lt-LT" b="1" dirty="0">
                <a:latin typeface="Calibri"/>
                <a:ea typeface="Calibri"/>
                <a:cs typeface="Times New Roman"/>
              </a:rPr>
              <a:t>„</a:t>
            </a:r>
            <a:r>
              <a:rPr lang="lt-LT" b="1" dirty="0" smtClean="0">
                <a:latin typeface="Calibri"/>
                <a:ea typeface="Calibri"/>
                <a:cs typeface="Times New Roman"/>
              </a:rPr>
              <a:t>SOCIALINIO </a:t>
            </a:r>
            <a:r>
              <a:rPr lang="lt-LT" b="1" dirty="0">
                <a:latin typeface="Calibri"/>
                <a:ea typeface="Calibri"/>
                <a:cs typeface="Times New Roman"/>
              </a:rPr>
              <a:t>EMOCINIO UGDYMO SĖKMĖS</a:t>
            </a:r>
            <a:r>
              <a:rPr lang="lt-LT" b="1" dirty="0" smtClean="0">
                <a:latin typeface="Calibri"/>
                <a:ea typeface="Calibri"/>
                <a:cs typeface="Times New Roman"/>
              </a:rPr>
              <a:t>“</a:t>
            </a:r>
          </a:p>
          <a:p>
            <a:pPr marL="68580" indent="0" algn="ctr">
              <a:buNone/>
            </a:pPr>
            <a:endParaRPr lang="lt-LT" b="1" dirty="0" smtClean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 smtClean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>
              <a:latin typeface="Calibri"/>
              <a:cs typeface="Times New Roman"/>
            </a:endParaRPr>
          </a:p>
          <a:p>
            <a:pPr marL="68580" indent="0" algn="ctr">
              <a:buNone/>
            </a:pPr>
            <a:r>
              <a:rPr lang="lt-LT" b="1" dirty="0" smtClean="0">
                <a:latin typeface="Calibri"/>
                <a:cs typeface="Times New Roman"/>
              </a:rPr>
              <a:t>2018-02-21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25222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7544" y="764704"/>
            <a:ext cx="4104456" cy="5688632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800" b="1" dirty="0">
                <a:solidFill>
                  <a:srgbClr val="000000"/>
                </a:solidFill>
                <a:latin typeface="Times New Roman"/>
                <a:ea typeface="Calibri"/>
              </a:rPr>
              <a:t>I </a:t>
            </a:r>
            <a:r>
              <a:rPr lang="lt-LT" sz="2800" b="1" dirty="0" smtClean="0">
                <a:solidFill>
                  <a:srgbClr val="000000"/>
                </a:solidFill>
                <a:latin typeface="Times New Roman"/>
                <a:ea typeface="Calibri"/>
              </a:rPr>
              <a:t>dalis.</a:t>
            </a:r>
            <a:r>
              <a:rPr lang="lt-LT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endParaRPr lang="lt-LT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r>
              <a:rPr lang="lt-LT" b="1" dirty="0">
                <a:solidFill>
                  <a:schemeClr val="accent1"/>
                </a:solidFill>
                <a:latin typeface="Calibri"/>
                <a:ea typeface="Calibri"/>
                <a:cs typeface="Times New Roman"/>
              </a:rPr>
              <a:t>Edukacinis vaikų socialinio emocinio ugdymo užsiėmimas </a:t>
            </a:r>
            <a:endParaRPr lang="lt-LT" b="1" dirty="0" smtClean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 marL="68580" indent="0">
              <a:buNone/>
            </a:pPr>
            <a:r>
              <a:rPr lang="lt-LT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su </a:t>
            </a:r>
            <a:r>
              <a:rPr lang="lt-LT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priešmokyklinio ugdymo grupės vaikais 2018 m. sausio 19 </a:t>
            </a:r>
            <a:r>
              <a:rPr lang="lt-LT" b="1" dirty="0" err="1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d</a:t>
            </a:r>
            <a:r>
              <a:rPr lang="lt-LT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lt-LT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Vedė </a:t>
            </a:r>
            <a:r>
              <a:rPr lang="lt-LT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Inga Jankauskaitė </a:t>
            </a:r>
            <a:r>
              <a:rPr lang="lt-LT" b="1" dirty="0" err="1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Sosnovska</a:t>
            </a:r>
            <a:r>
              <a:rPr lang="lt-LT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.</a:t>
            </a:r>
            <a:endParaRPr lang="lt-LT" b="1" dirty="0">
              <a:solidFill>
                <a:schemeClr val="tx1"/>
              </a:solidFill>
            </a:endParaRP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396044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731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5576" y="1268760"/>
            <a:ext cx="4176464" cy="273630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99077">
            <a:off x="4539255" y="2044621"/>
            <a:ext cx="4455066" cy="27982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355870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0591">
            <a:off x="-125641" y="1118892"/>
            <a:ext cx="4604606" cy="309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0192">
            <a:off x="3347557" y="1388908"/>
            <a:ext cx="5558832" cy="41047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205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6553" y="1484786"/>
            <a:ext cx="5544618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21796">
            <a:off x="3869109" y="1766891"/>
            <a:ext cx="5234768" cy="2944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1645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6112333"/>
              </p:ext>
            </p:extLst>
          </p:nvPr>
        </p:nvGraphicFramePr>
        <p:xfrm>
          <a:off x="35496" y="127667"/>
          <a:ext cx="9001000" cy="6922566"/>
        </p:xfrm>
        <a:graphic>
          <a:graphicData uri="http://schemas.openxmlformats.org/drawingml/2006/table">
            <a:tbl>
              <a:tblPr firstRow="1" firstCol="1" bandRow="1"/>
              <a:tblGrid>
                <a:gridCol w="1080120"/>
                <a:gridCol w="7920880"/>
              </a:tblGrid>
              <a:tr h="1736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Vardas, pavardė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Ką ugdo priemonė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Aurelija </a:t>
                      </a:r>
                      <a:r>
                        <a:rPr lang="lt-LT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Kapočienė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10.1.5. Emocinis savęs suvokimas - gebėjimas analizuoti ir suvokti savo jausmus, emocijas, mintis, elgesį, intuiciją.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Priemonė: ,,Mano nuotaika šiandien“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Simona </a:t>
                      </a:r>
                      <a:r>
                        <a:rPr lang="lt-LT" sz="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Barkauskienė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- gebėjimas analizuoti ir suvokti savo jausmus, emocijas, mintis, elgesį, intuiciją. ,,Emocijų maišelis“.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Virginija Narbutienė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10.1.5.Emocinis savęs suvokimas.</a:t>
                      </a: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10.1.6. Emocinis kitų suvokimas </a:t>
                      </a: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„Sukurk nuotaiką“ Tikslas: emocinis savęs ir kitų suvokimas-  gebėjimas analizuoti ir suvokti savo ir kitų emocijas, jausmus.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Neringa Kaminskienė</a:t>
                      </a:r>
                      <a:endParaRPr lang="lt-L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– gebėjimas </a:t>
                      </a:r>
                      <a:r>
                        <a:rPr lang="lt-LT" sz="9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alizuoti</a:t>
                      </a: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ir suvokti savo jausmus, emocijas, mintis, elgesį, intuiciją. „ Emocijų balionai 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Rasa Pocienė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- gebėjimas analizuoti ir suvokti savo jausmus, emocijas, mintis, elgesį, intuiciją.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Reda Jocienė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- gebėjimas analizuoti ir suvokti savo jausmus, emocijas, mintis, elgesį, intuiciją. ,,Žiogelių“ jausmai“.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Kristina Aleksandrovienė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- gebėjimas analizuoti ir suvokti savo jausmus, emocijas, mintis, elgesį, intuiciją. Sukamas ratas ir aptariamas išsuktas emocijų veidukas: linksmas, liūdnas, piktas, išsigandęs.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Zita Urbonavičienė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Priemonė „EMOCIJŲ KREPŠELIAI“.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10.1.5. Emocinis savęs suvokimas - gebėjimas analizuoti ir suvokti savo jausmus, emocijas, mintis, elgesį, intuiciją.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b="1" spc="3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10.1.6. Emocinis kitų suvokimas</a:t>
                      </a: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lt-LT" sz="900" b="1" spc="3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gebėjimas analizuoti ir suvokti kitų jausmus, emocijas, nuomones (mintis), elgesį.</a:t>
                      </a:r>
                      <a:endParaRPr lang="lt-LT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Rita Juškevičienė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 Emocinis savęs suvokimas - gebėjimas analizuoti ir suvokti savo jausmus, emocijas, mintis, elgesį, intuiciją. 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10.1.6. Emocinis kitų suvokimas - gebėjimas analizuoti ir suvokti kitų jausmus, emocijas, nuomones (mintis), elgesį.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„Emocinis ketvertas“.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Galina Valinčienė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10.1.5. Emocinis savęs suvokimas – gebėjimas analizuoti ir suvokti savo jausmus, emocijas, mintis, elgesį, intuiciją.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10.1.6. Emocinis kitų suvokimas - gebėjimas analizuoti ir suvokti kitų jausmus, emocijas, nuomones (mintis), elgesį.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2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Laima Vaičienė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10.1.6. Emocinis kitų suvokimas - gebėjimas analizuoti ir suvokti kitų jausmus, emocijas, nuomones (mintis), elgesį. Žaidimas „TAIP IR NE“. „Pabiručiai“.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Ona Šarauskienė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10.1.6. Emocinis kitų suvokimas - gebėjimas analizuoti ir suvokti kitų jausmus, emocijas, nuomones (mintis), </a:t>
                      </a:r>
                      <a:r>
                        <a:rPr lang="lt-LT" sz="9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elgesį.,,Obuoliukai</a:t>
                      </a: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“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Aldona Kokmanienė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10.1.15. Atvirumas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„Apsikabinkime“ Tikslas: Gerinti socialinę, emocinę sveikatą ir gerovę, siekiant pagarbių ir draugiškų tarpusavio santykių.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t-LT" sz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10.1.5. Emocinis savęs suvokimas – gebėjimas analizuoti ir suvokti savo jausmus, emocijas, mintis, elgesį. Gebėjimas bendra darbiauti su kitais. Kūrybiškumas. Draugiškumas.</a:t>
                      </a: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Irena Sorienė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10.1.5.Emocinis savęs suvokimas – gebėjimas analizuoti ir suvokti savo jausmus, emocijas, mintis,, nuomonę, ), elgesį, intuiciją.10.16.Emocinis kitų suvokimas – gebėjimas analizuoti ir suvokti kitų jausmus, emocijas, nuomonę (mintis), elgesį. 10.1.19. </a:t>
                      </a:r>
                      <a:r>
                        <a:rPr lang="lt-LT" sz="9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Kūrybiškumas.“Pelėdžiukų</a:t>
                      </a: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lt-LT" sz="9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nuotaikėlės</a:t>
                      </a: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Neringa Jurkienė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10.1.7. Gebėjimas valdyti stresą. „Drugelių“ grupė.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Priemonė (teatrinė lėlė) „Spindulėlis“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10.1.6. Emocinis kitų suvokimas - gebėjimas analizuoti ir suvokti kitų jausmus, emocijas, nuomones (mintis), elgesį. „Drugelių“ grupė.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spc="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Priemonė (plastikinis rėmelis) „Portretas“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Genovaitė Dimšienė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10.1.18. Motyvacija ir įsitraukimas. ,,Skambantys varpeliai“ ir ,,Kirmėlynė“.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14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Dalia Šilkūnienė</a:t>
                      </a:r>
                      <a:endParaRPr lang="lt-L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10.1.2. Gebėjimas gyventi vadovaujantis asmeninėmis vertybėmis-asmeninių vertybių žinojimas, vadovavimasis jomis.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10.1.17 Parama-gebėjimas efektyviai padėti ir palaikyti kitus.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lt-L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345" marR="26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4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</a:rPr>
              <a:t>Organizuotų veiklų akimirkos II dalis</a:t>
            </a:r>
            <a:endParaRPr lang="lt-LT" b="1" dirty="0">
              <a:solidFill>
                <a:schemeClr val="tx1"/>
              </a:solidFill>
            </a:endParaRPr>
          </a:p>
        </p:txBody>
      </p:sp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208912" cy="5040560"/>
          </a:xfrm>
        </p:spPr>
      </p:pic>
      <p:sp>
        <p:nvSpPr>
          <p:cNvPr id="3" name="Turinio vietos rezervavimo ženklas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12777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lt-LT" b="1" dirty="0">
                <a:solidFill>
                  <a:schemeClr val="tx1"/>
                </a:solidFill>
              </a:rPr>
              <a:t>Organizuotų veiklų akimirkos II dalis</a:t>
            </a:r>
            <a:endParaRPr lang="lt-LT" dirty="0"/>
          </a:p>
        </p:txBody>
      </p:sp>
      <p:pic>
        <p:nvPicPr>
          <p:cNvPr id="4" name="Turinio vietos rezervavimo ženklas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16145"/>
            <a:ext cx="5112568" cy="4834331"/>
          </a:xfrm>
        </p:spPr>
      </p:pic>
    </p:spTree>
    <p:extLst>
      <p:ext uri="{BB962C8B-B14F-4D97-AF65-F5344CB8AC3E}">
        <p14:creationId xmlns:p14="http://schemas.microsoft.com/office/powerpoint/2010/main" val="3174167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3490863" cy="3168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48680"/>
            <a:ext cx="3960440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03111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3993276" cy="2376264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64704"/>
            <a:ext cx="3528392" cy="5688632"/>
          </a:xfr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457200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16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282951" cy="3816424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3515791" cy="3600400"/>
          </a:xfrm>
        </p:spPr>
      </p:pic>
    </p:spTree>
    <p:extLst>
      <p:ext uri="{BB962C8B-B14F-4D97-AF65-F5344CB8AC3E}">
        <p14:creationId xmlns:p14="http://schemas.microsoft.com/office/powerpoint/2010/main" val="2292272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20880" cy="5256584"/>
          </a:xfrm>
        </p:spPr>
        <p:txBody>
          <a:bodyPr>
            <a:noAutofit/>
          </a:bodyPr>
          <a:lstStyle/>
          <a:p>
            <a:pPr indent="822960">
              <a:lnSpc>
                <a:spcPct val="150000"/>
              </a:lnSpc>
              <a:spcAft>
                <a:spcPts val="0"/>
              </a:spcAft>
            </a:pP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3200" b="1" dirty="0" smtClean="0">
                <a:latin typeface="Times New Roman"/>
                <a:ea typeface="Calibri"/>
              </a:rPr>
              <a:t>Iniciatorė</a:t>
            </a: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 - lopšelio–darželio 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direktorė Indrė </a:t>
            </a:r>
            <a:r>
              <a:rPr lang="lt-LT" sz="3200" dirty="0" err="1">
                <a:solidFill>
                  <a:srgbClr val="000000"/>
                </a:solidFill>
                <a:latin typeface="Times New Roman"/>
                <a:ea typeface="Calibri"/>
              </a:rPr>
              <a:t>Matevičienė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3200" b="1" dirty="0" smtClean="0">
                <a:latin typeface="Times New Roman"/>
                <a:ea typeface="Calibri"/>
              </a:rPr>
              <a:t>Koordinatorės</a:t>
            </a:r>
            <a:r>
              <a:rPr lang="lt-LT" sz="3200" dirty="0" smtClean="0">
                <a:latin typeface="Times New Roman"/>
                <a:ea typeface="Calibri"/>
              </a:rPr>
              <a:t>:</a:t>
            </a: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 socialinė 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pedagogė Asta Kavaliauskienė, muzikos pedagogė Otilija </a:t>
            </a:r>
            <a:r>
              <a:rPr lang="lt-LT" sz="3200" dirty="0" err="1">
                <a:solidFill>
                  <a:srgbClr val="000000"/>
                </a:solidFill>
                <a:latin typeface="Times New Roman"/>
                <a:ea typeface="Calibri"/>
              </a:rPr>
              <a:t>Petroševičienė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, kūno kultūros pedagogė Orinta </a:t>
            </a:r>
            <a:r>
              <a:rPr lang="lt-LT" sz="3200" dirty="0" err="1">
                <a:solidFill>
                  <a:srgbClr val="000000"/>
                </a:solidFill>
                <a:latin typeface="Times New Roman"/>
                <a:ea typeface="Calibri"/>
              </a:rPr>
              <a:t>Gudžiūnaitė</a:t>
            </a: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endParaRPr lang="lt-LT" sz="3200" dirty="0"/>
          </a:p>
        </p:txBody>
      </p:sp>
    </p:spTree>
    <p:extLst>
      <p:ext uri="{BB962C8B-B14F-4D97-AF65-F5344CB8AC3E}">
        <p14:creationId xmlns:p14="http://schemas.microsoft.com/office/powerpoint/2010/main" val="1993853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4283571" cy="2664296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56992"/>
            <a:ext cx="4320480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1946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2656"/>
            <a:ext cx="3672408" cy="6336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816424" cy="6408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268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4209355" cy="396044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340768"/>
            <a:ext cx="4392488" cy="4536504"/>
          </a:xfrm>
        </p:spPr>
      </p:pic>
    </p:spTree>
    <p:extLst>
      <p:ext uri="{BB962C8B-B14F-4D97-AF65-F5344CB8AC3E}">
        <p14:creationId xmlns:p14="http://schemas.microsoft.com/office/powerpoint/2010/main" val="44574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720080"/>
          </a:xfrm>
        </p:spPr>
        <p:txBody>
          <a:bodyPr/>
          <a:lstStyle/>
          <a:p>
            <a:pPr algn="ctr"/>
            <a:r>
              <a:rPr lang="lt-L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dalis</a:t>
            </a:r>
            <a:endParaRPr lang="lt-LT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896" cy="4752528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lt-LT" sz="4800" dirty="0" smtClean="0">
                <a:solidFill>
                  <a:schemeClr val="tx1"/>
                </a:solidFill>
              </a:rPr>
              <a:t>Pedagogų socialinių emocinių kompetencijų ugdymas</a:t>
            </a:r>
          </a:p>
          <a:p>
            <a:pPr marL="68580" indent="0" algn="ctr">
              <a:buNone/>
            </a:pPr>
            <a:endParaRPr lang="lt-LT" sz="3200" dirty="0" smtClean="0">
              <a:solidFill>
                <a:schemeClr val="tx1"/>
              </a:solidFill>
            </a:endParaRPr>
          </a:p>
          <a:p>
            <a:pPr marL="68580" indent="0" algn="ctr">
              <a:buNone/>
            </a:pPr>
            <a:r>
              <a:rPr lang="lt-LT" sz="3200" dirty="0" smtClean="0">
                <a:solidFill>
                  <a:schemeClr val="tx1"/>
                </a:solidFill>
              </a:rPr>
              <a:t>Kūrybines dirbtuves vedė direktorė Indrė </a:t>
            </a:r>
            <a:r>
              <a:rPr lang="lt-LT" sz="3200" dirty="0" err="1" smtClean="0">
                <a:solidFill>
                  <a:schemeClr val="tx1"/>
                </a:solidFill>
              </a:rPr>
              <a:t>Matevičienė</a:t>
            </a:r>
            <a:endParaRPr lang="lt-L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54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urinio vietos rezervavimo ženklas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446449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Turinio vietos rezervavimo ženklas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56792"/>
            <a:ext cx="388843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7722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424847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81540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851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3850903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08920"/>
            <a:ext cx="40324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098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280920" cy="6336704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4209242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992888" cy="1440160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</a:rPr>
              <a:t>III dalis </a:t>
            </a:r>
            <a:br>
              <a:rPr lang="lt-LT" b="1" dirty="0" smtClean="0">
                <a:solidFill>
                  <a:schemeClr val="tx1"/>
                </a:solidFill>
              </a:rPr>
            </a:br>
            <a:r>
              <a:rPr lang="lt-LT" sz="3200" dirty="0" smtClean="0">
                <a:solidFill>
                  <a:schemeClr val="tx1"/>
                </a:solidFill>
              </a:rPr>
              <a:t>2018-03-14 II buveinėje</a:t>
            </a:r>
            <a:endParaRPr lang="lt-LT" sz="3200" dirty="0">
              <a:solidFill>
                <a:schemeClr val="tx1"/>
              </a:solidFill>
            </a:endParaRPr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8568951" cy="4680520"/>
          </a:xfrm>
        </p:spPr>
      </p:pic>
    </p:spTree>
    <p:extLst>
      <p:ext uri="{BB962C8B-B14F-4D97-AF65-F5344CB8AC3E}">
        <p14:creationId xmlns:p14="http://schemas.microsoft.com/office/powerpoint/2010/main" val="1443338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3425" y="1542999"/>
            <a:ext cx="6237111" cy="3384377"/>
          </a:xfrm>
        </p:spPr>
      </p:pic>
    </p:spTree>
    <p:extLst>
      <p:ext uri="{BB962C8B-B14F-4D97-AF65-F5344CB8AC3E}">
        <p14:creationId xmlns:p14="http://schemas.microsoft.com/office/powerpoint/2010/main" val="296555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55576" y="1027664"/>
            <a:ext cx="7704856" cy="673144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</a:rPr>
              <a:t>Konferencijos tikslas</a:t>
            </a:r>
            <a:endParaRPr lang="lt-LT" b="1" dirty="0">
              <a:solidFill>
                <a:schemeClr val="tx1"/>
              </a:solidFill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83568" y="1844824"/>
            <a:ext cx="3816424" cy="4176464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Skleisti 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gerąją pedagogų darbo patirtį, skatinti jų bendradarbiavimą. </a:t>
            </a:r>
          </a:p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860032" y="2204864"/>
            <a:ext cx="3707888" cy="2835797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lt-LT" sz="3600" b="1" i="1" dirty="0" smtClean="0"/>
              <a:t>Pedagogams ir visai bendruomenei reflektuoti apie savo įgyvendinamas veiklas</a:t>
            </a:r>
            <a:endParaRPr lang="lt-LT" sz="3600" b="1" i="1" dirty="0"/>
          </a:p>
        </p:txBody>
      </p:sp>
    </p:spTree>
    <p:extLst>
      <p:ext uri="{BB962C8B-B14F-4D97-AF65-F5344CB8AC3E}">
        <p14:creationId xmlns:p14="http://schemas.microsoft.com/office/powerpoint/2010/main" val="3736573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80920" cy="817160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REZULTATAS</a:t>
            </a:r>
            <a:endParaRPr lang="lt-L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1560" y="1772816"/>
            <a:ext cx="3850017" cy="4392488"/>
          </a:xfrm>
        </p:spPr>
        <p:txBody>
          <a:bodyPr>
            <a:normAutofit lnSpcReduction="10000"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Pedagogai turėjo galimybę pasidalinti 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gerąja darbo patirtimi, kuriant vaikų socialinio emocinio ugdymo priemones ir jas praktiškai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taikant </a:t>
            </a:r>
            <a:endParaRPr lang="lt-LT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788024" y="2060848"/>
            <a:ext cx="3419856" cy="3677635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Puoselėjama </a:t>
            </a:r>
            <a:r>
              <a:rPr lang="lt-LT" sz="3200" dirty="0">
                <a:solidFill>
                  <a:srgbClr val="000000"/>
                </a:solidFill>
                <a:latin typeface="Times New Roman"/>
                <a:ea typeface="Calibri"/>
              </a:rPr>
              <a:t>pedagogų </a:t>
            </a: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>saviraiška, jų kūrybiškumas </a:t>
            </a:r>
            <a:endParaRPr lang="lt-LT" sz="32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84717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1043608" y="980729"/>
            <a:ext cx="2736304" cy="3384375"/>
          </a:xfrm>
        </p:spPr>
        <p:txBody>
          <a:bodyPr>
            <a:normAutofit fontScale="85000" lnSpcReduction="10000"/>
          </a:bodyPr>
          <a:lstStyle/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4700" dirty="0" smtClean="0">
                <a:solidFill>
                  <a:srgbClr val="000000"/>
                </a:solidFill>
                <a:latin typeface="Times New Roman"/>
                <a:ea typeface="Calibri"/>
              </a:rPr>
              <a:t>Lavinami oratoriniai gebėjimai</a:t>
            </a:r>
            <a:endParaRPr lang="lt-LT" sz="47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211960" y="2132856"/>
            <a:ext cx="4464496" cy="367763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lt-LT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Ugdomas komandinis darbas</a:t>
            </a:r>
            <a:endParaRPr lang="lt-LT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262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1041721" y="1340768"/>
            <a:ext cx="3419856" cy="4469723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lt-LT" sz="4400" dirty="0" smtClean="0">
                <a:latin typeface="Times New Roman" pitchFamily="18" charset="0"/>
                <a:cs typeface="Times New Roman" pitchFamily="18" charset="0"/>
              </a:rPr>
              <a:t>Įtraukta </a:t>
            </a:r>
            <a:r>
              <a:rPr lang="lt-LT" sz="4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savivalda</a:t>
            </a:r>
            <a:r>
              <a:rPr lang="lt-LT" sz="4400" dirty="0" smtClean="0">
                <a:latin typeface="Times New Roman" pitchFamily="18" charset="0"/>
                <a:cs typeface="Times New Roman" pitchFamily="18" charset="0"/>
              </a:rPr>
              <a:t> į lopšelio – darželio veiklą</a:t>
            </a:r>
            <a:endParaRPr lang="lt-LT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152" y="1772816"/>
            <a:ext cx="3743272" cy="4392488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lt-LT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Ugdomos </a:t>
            </a:r>
            <a:r>
              <a:rPr lang="lt-LT" sz="36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pedagogų socialinės emocinės kompetencijos</a:t>
            </a:r>
            <a:endParaRPr lang="lt-LT" sz="3600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617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pPr algn="ctr"/>
            <a:r>
              <a:rPr lang="lt-LT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PRIEDAI</a:t>
            </a:r>
            <a:endParaRPr lang="lt-LT" dirty="0"/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76872"/>
            <a:ext cx="3849315" cy="3384376"/>
          </a:xfrm>
        </p:spPr>
      </p:pic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152" y="2492896"/>
            <a:ext cx="3815280" cy="3600400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lt-LT" sz="3600" b="1" dirty="0" smtClean="0">
                <a:solidFill>
                  <a:schemeClr val="tx1"/>
                </a:solidFill>
              </a:rPr>
              <a:t>SVEIK VEIK EIK</a:t>
            </a:r>
          </a:p>
          <a:p>
            <a:pPr marL="68580" indent="0" algn="ctr">
              <a:buNone/>
            </a:pPr>
            <a:endParaRPr lang="lt-LT" sz="3600" b="1" dirty="0">
              <a:solidFill>
                <a:schemeClr val="tx1"/>
              </a:solidFill>
            </a:endParaRPr>
          </a:p>
          <a:p>
            <a:pPr marL="68580" indent="0" algn="ctr">
              <a:buNone/>
            </a:pPr>
            <a:r>
              <a:rPr lang="lt-LT" sz="3600" b="1" dirty="0" smtClean="0">
                <a:solidFill>
                  <a:schemeClr val="tx1"/>
                </a:solidFill>
              </a:rPr>
              <a:t>EIK VEIK SVEIK</a:t>
            </a:r>
            <a:endParaRPr lang="lt-LT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95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1477968"/>
          </a:xfrm>
        </p:spPr>
        <p:txBody>
          <a:bodyPr>
            <a:noAutofit/>
          </a:bodyPr>
          <a:lstStyle/>
          <a:p>
            <a:pPr algn="ctr"/>
            <a:r>
              <a:rPr lang="lt-LT" sz="7200" b="1" dirty="0" smtClean="0">
                <a:latin typeface="Times New Roman" pitchFamily="18" charset="0"/>
                <a:cs typeface="Times New Roman" pitchFamily="18" charset="0"/>
              </a:rPr>
              <a:t>AČIŪ</a:t>
            </a:r>
            <a:endParaRPr lang="lt-LT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5536" y="2060848"/>
            <a:ext cx="8208912" cy="4536504"/>
          </a:xfrm>
        </p:spPr>
        <p:txBody>
          <a:bodyPr/>
          <a:lstStyle/>
          <a:p>
            <a:pPr marL="68580" indent="0">
              <a:buNone/>
            </a:pPr>
            <a:r>
              <a:rPr lang="lt-LT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Lopšelio–darželio pedagogams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už atsakingą, kūrybišką, aktyvų dalyvavimą konferencijoje ir veiklų reflektavimą.</a:t>
            </a:r>
          </a:p>
          <a:p>
            <a:pPr marL="68580" indent="0">
              <a:buNone/>
            </a:pPr>
            <a:r>
              <a:rPr lang="lt-LT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Lopšelio–darželio tarybos nariams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už dalyvavimą konferencijoje ir savo įžvalgų pateikimą.</a:t>
            </a:r>
          </a:p>
          <a:p>
            <a:pPr marL="68580" indent="0">
              <a:buNone/>
            </a:pPr>
            <a:endParaRPr lang="lt-LT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lt-LT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Lopšelio–darželio auklėtojų padėjėjoms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už galimybę pedagogams dalyvauti konferencijoje</a:t>
            </a:r>
            <a:endParaRPr lang="lt-LT" sz="2800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45822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764704"/>
            <a:ext cx="8136904" cy="568863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lt-LT" sz="5400" dirty="0" smtClean="0"/>
          </a:p>
          <a:p>
            <a:pPr marL="68580" indent="0" algn="ctr">
              <a:buNone/>
            </a:pPr>
            <a:r>
              <a:rPr lang="lt-LT" sz="5400" dirty="0" smtClean="0"/>
              <a:t>Konferencijos apibendrinimą </a:t>
            </a:r>
            <a:r>
              <a:rPr lang="lt-LT" sz="5400" dirty="0" smtClean="0">
                <a:solidFill>
                  <a:schemeClr val="accent1"/>
                </a:solidFill>
              </a:rPr>
              <a:t>parengė </a:t>
            </a:r>
          </a:p>
          <a:p>
            <a:pPr marL="68580" indent="0" algn="ctr">
              <a:buNone/>
            </a:pPr>
            <a:r>
              <a:rPr lang="lt-LT" sz="5400" dirty="0" smtClean="0"/>
              <a:t>direktorė Indrė </a:t>
            </a:r>
            <a:r>
              <a:rPr lang="lt-LT" sz="5400" dirty="0" err="1" smtClean="0"/>
              <a:t>Matevičienė</a:t>
            </a:r>
            <a:endParaRPr lang="lt-LT" sz="5400" dirty="0"/>
          </a:p>
        </p:txBody>
      </p:sp>
    </p:spTree>
    <p:extLst>
      <p:ext uri="{BB962C8B-B14F-4D97-AF65-F5344CB8AC3E}">
        <p14:creationId xmlns:p14="http://schemas.microsoft.com/office/powerpoint/2010/main" val="3712793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92088"/>
          </a:xfrm>
        </p:spPr>
        <p:txBody>
          <a:bodyPr/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Konferencijos </a:t>
            </a:r>
            <a:r>
              <a:rPr lang="lt-LT" sz="3600" b="1" dirty="0" smtClean="0">
                <a:solidFill>
                  <a:prstClr val="black"/>
                </a:solidFill>
              </a:rPr>
              <a:t>uždaviniai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556792"/>
            <a:ext cx="7920880" cy="4824536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800" b="1" dirty="0" smtClean="0">
                <a:solidFill>
                  <a:srgbClr val="000000"/>
                </a:solidFill>
                <a:latin typeface="Times New Roman"/>
                <a:ea typeface="Calibri"/>
              </a:rPr>
              <a:t>1</a:t>
            </a:r>
            <a:r>
              <a:rPr lang="lt-LT" sz="2800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Sudaryti 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pedagogams galimybę pasidalyti gerąja darbo patirtimi, kuriant vaikų socialinio emocinio ugdymo priemones ir jas praktiškai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taikant. </a:t>
            </a:r>
            <a:endParaRPr lang="lt-LT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800" b="1" dirty="0" smtClean="0">
                <a:solidFill>
                  <a:srgbClr val="000000"/>
                </a:solidFill>
                <a:latin typeface="Times New Roman"/>
                <a:ea typeface="Calibri"/>
              </a:rPr>
              <a:t>2</a:t>
            </a:r>
            <a:r>
              <a:rPr lang="lt-LT" sz="2800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Puoselėti 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pedagogų saviraišką, kūrybiškumą bei novatoriškus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siekius. </a:t>
            </a:r>
            <a:endParaRPr lang="lt-LT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800" b="1" dirty="0" smtClean="0">
                <a:solidFill>
                  <a:srgbClr val="000000"/>
                </a:solidFill>
                <a:latin typeface="Times New Roman"/>
                <a:ea typeface="Calibri"/>
              </a:rPr>
              <a:t>3</a:t>
            </a:r>
            <a:r>
              <a:rPr lang="lt-LT" sz="2800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Skatinti </a:t>
            </a:r>
            <a:r>
              <a:rPr lang="lt-LT" sz="2800" dirty="0">
                <a:solidFill>
                  <a:srgbClr val="000000"/>
                </a:solidFill>
                <a:latin typeface="Times New Roman"/>
                <a:ea typeface="Calibri"/>
              </a:rPr>
              <a:t>pedagogų profesinę sklaidą.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4796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6864" cy="648072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Konferencijos </a:t>
            </a:r>
            <a:r>
              <a:rPr lang="lt-LT" sz="3600" b="1" dirty="0" smtClean="0">
                <a:solidFill>
                  <a:prstClr val="black"/>
                </a:solidFill>
              </a:rPr>
              <a:t>dalyviai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896" cy="482453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lt-LT" sz="3200" b="1" dirty="0" smtClean="0">
                <a:solidFill>
                  <a:schemeClr val="tx1"/>
                </a:solidFill>
              </a:rPr>
              <a:t>Dalyvavo 21 pedagogas</a:t>
            </a:r>
          </a:p>
          <a:p>
            <a:pPr marL="68580" indent="0">
              <a:buNone/>
            </a:pPr>
            <a:endParaRPr lang="lt-LT" sz="3200" b="1" dirty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lt-LT" sz="3200" b="1" dirty="0" smtClean="0">
                <a:solidFill>
                  <a:schemeClr val="tx1"/>
                </a:solidFill>
              </a:rPr>
              <a:t>Darželio tarybos nariai:</a:t>
            </a:r>
          </a:p>
          <a:p>
            <a:pPr marL="68580" indent="0">
              <a:buNone/>
            </a:pPr>
            <a:r>
              <a:rPr lang="lt-LT" sz="3200" b="1" dirty="0" smtClean="0">
                <a:solidFill>
                  <a:schemeClr val="tx1"/>
                </a:solidFill>
              </a:rPr>
              <a:t>Laura </a:t>
            </a:r>
            <a:r>
              <a:rPr lang="lt-LT" sz="3200" b="1" dirty="0" err="1" smtClean="0">
                <a:solidFill>
                  <a:schemeClr val="tx1"/>
                </a:solidFill>
              </a:rPr>
              <a:t>Lukauskienė</a:t>
            </a:r>
            <a:r>
              <a:rPr lang="lt-LT" sz="3200" b="1" dirty="0" smtClean="0">
                <a:solidFill>
                  <a:schemeClr val="tx1"/>
                </a:solidFill>
              </a:rPr>
              <a:t> (pirmininkė)</a:t>
            </a:r>
          </a:p>
          <a:p>
            <a:pPr marL="68580" indent="0">
              <a:buNone/>
            </a:pPr>
            <a:r>
              <a:rPr lang="lt-LT" sz="3200" b="1" dirty="0" smtClean="0">
                <a:solidFill>
                  <a:schemeClr val="tx1"/>
                </a:solidFill>
              </a:rPr>
              <a:t>Vilma Urbonienė</a:t>
            </a:r>
          </a:p>
          <a:p>
            <a:pPr marL="68580" indent="0">
              <a:buNone/>
            </a:pPr>
            <a:r>
              <a:rPr lang="lt-LT" sz="3200" b="1" dirty="0" smtClean="0">
                <a:solidFill>
                  <a:schemeClr val="tx1"/>
                </a:solidFill>
              </a:rPr>
              <a:t>Edgaras Juška</a:t>
            </a:r>
            <a:endParaRPr lang="lt-LT" sz="3200" b="1" dirty="0">
              <a:solidFill>
                <a:schemeClr val="tx1"/>
              </a:solidFill>
            </a:endParaRPr>
          </a:p>
          <a:p>
            <a:pPr marL="68580" indent="0">
              <a:buNone/>
            </a:pPr>
            <a:endParaRPr lang="lt-LT" dirty="0">
              <a:solidFill>
                <a:schemeClr val="tx1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2013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936104"/>
          </a:xfrm>
        </p:spPr>
        <p:txBody>
          <a:bodyPr/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Konferencijos dalyviai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11560" y="1412776"/>
            <a:ext cx="4896544" cy="1080120"/>
          </a:xfrm>
        </p:spPr>
        <p:txBody>
          <a:bodyPr>
            <a:normAutofit fontScale="25000" lnSpcReduction="20000"/>
          </a:bodyPr>
          <a:lstStyle/>
          <a:p>
            <a:pPr marL="68580" lvl="0">
              <a:buClr>
                <a:srgbClr val="94C600"/>
              </a:buClr>
            </a:pPr>
            <a:endParaRPr lang="lt-LT" sz="1800" dirty="0" smtClean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4900" dirty="0" smtClean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11200" dirty="0" smtClean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11200" dirty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11200" dirty="0" smtClean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11200" dirty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endParaRPr lang="lt-LT" sz="11200" dirty="0" smtClean="0">
              <a:solidFill>
                <a:prstClr val="black"/>
              </a:solidFill>
            </a:endParaRPr>
          </a:p>
          <a:p>
            <a:pPr marL="68580" lvl="0">
              <a:buClr>
                <a:srgbClr val="94C600"/>
              </a:buClr>
            </a:pPr>
            <a:r>
              <a:rPr lang="lt-LT" sz="11200" dirty="0" smtClean="0">
                <a:solidFill>
                  <a:prstClr val="black"/>
                </a:solidFill>
              </a:rPr>
              <a:t>Iš </a:t>
            </a:r>
            <a:r>
              <a:rPr lang="lt-LT" sz="11200" dirty="0">
                <a:solidFill>
                  <a:prstClr val="black"/>
                </a:solidFill>
              </a:rPr>
              <a:t>viso pasisakė </a:t>
            </a:r>
            <a:r>
              <a:rPr lang="lt-LT" sz="11200" dirty="0"/>
              <a:t>17 </a:t>
            </a:r>
            <a:r>
              <a:rPr lang="lt-LT" sz="11200" dirty="0">
                <a:solidFill>
                  <a:prstClr val="black"/>
                </a:solidFill>
              </a:rPr>
              <a:t>pedagogų</a:t>
            </a:r>
          </a:p>
          <a:p>
            <a:endParaRPr lang="lt-LT" sz="4900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27584" y="2348881"/>
            <a:ext cx="3633993" cy="2160240"/>
          </a:xfrm>
        </p:spPr>
        <p:txBody>
          <a:bodyPr/>
          <a:lstStyle/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Aurelija </a:t>
            </a:r>
            <a:r>
              <a:rPr lang="lt-LT" sz="1800" dirty="0" err="1">
                <a:solidFill>
                  <a:prstClr val="black"/>
                </a:solidFill>
              </a:rPr>
              <a:t>Kapočienė</a:t>
            </a:r>
            <a:endParaRPr lang="lt-LT" sz="18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Simona </a:t>
            </a:r>
            <a:r>
              <a:rPr lang="lt-LT" sz="1800" dirty="0" err="1">
                <a:solidFill>
                  <a:prstClr val="black"/>
                </a:solidFill>
              </a:rPr>
              <a:t>Barkauskienė</a:t>
            </a:r>
            <a:endParaRPr lang="lt-LT" sz="18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Virginija Narbutienė</a:t>
            </a:r>
          </a:p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Neringa Kaminskienė</a:t>
            </a:r>
          </a:p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Rasa Pocienė</a:t>
            </a:r>
          </a:p>
          <a:p>
            <a:pPr lvl="0">
              <a:buClr>
                <a:srgbClr val="94C600"/>
              </a:buClr>
            </a:pPr>
            <a:r>
              <a:rPr lang="lt-LT" sz="1800" dirty="0">
                <a:solidFill>
                  <a:prstClr val="black"/>
                </a:solidFill>
              </a:rPr>
              <a:t>Reda Jocienė</a:t>
            </a:r>
          </a:p>
          <a:p>
            <a:endParaRPr lang="lt-LT" dirty="0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788024" y="1484784"/>
            <a:ext cx="3783586" cy="2592288"/>
          </a:xfrm>
        </p:spPr>
        <p:txBody>
          <a:bodyPr>
            <a:normAutofit/>
          </a:bodyPr>
          <a:lstStyle/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endParaRPr lang="lt-LT" sz="1800" b="0" dirty="0" smtClean="0">
              <a:solidFill>
                <a:prstClr val="black"/>
              </a:solidFill>
            </a:endParaRP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 smtClean="0">
                <a:solidFill>
                  <a:prstClr val="black"/>
                </a:solidFill>
              </a:rPr>
              <a:t>Kristina </a:t>
            </a:r>
            <a:r>
              <a:rPr lang="lt-LT" sz="1800" b="0" dirty="0" err="1">
                <a:solidFill>
                  <a:prstClr val="black"/>
                </a:solidFill>
              </a:rPr>
              <a:t>Aleksandrovienė</a:t>
            </a:r>
            <a:endParaRPr lang="lt-LT" sz="1800" b="0" dirty="0">
              <a:solidFill>
                <a:prstClr val="black"/>
              </a:solidFill>
            </a:endParaRP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>
                <a:solidFill>
                  <a:prstClr val="black"/>
                </a:solidFill>
              </a:rPr>
              <a:t>Zita Urbonavičienė</a:t>
            </a: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>
                <a:solidFill>
                  <a:prstClr val="black"/>
                </a:solidFill>
              </a:rPr>
              <a:t>Rita Juškevičienė</a:t>
            </a: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>
                <a:solidFill>
                  <a:prstClr val="black"/>
                </a:solidFill>
              </a:rPr>
              <a:t>Galina </a:t>
            </a:r>
            <a:r>
              <a:rPr lang="lt-LT" sz="1800" b="0" dirty="0" err="1">
                <a:solidFill>
                  <a:prstClr val="black"/>
                </a:solidFill>
              </a:rPr>
              <a:t>Valinčienė</a:t>
            </a:r>
            <a:endParaRPr lang="lt-LT" sz="1800" b="0" dirty="0">
              <a:solidFill>
                <a:prstClr val="black"/>
              </a:solidFill>
            </a:endParaRP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>
                <a:solidFill>
                  <a:prstClr val="black"/>
                </a:solidFill>
              </a:rPr>
              <a:t>Laima </a:t>
            </a:r>
            <a:r>
              <a:rPr lang="lt-LT" sz="1800" b="0" dirty="0" err="1">
                <a:solidFill>
                  <a:prstClr val="black"/>
                </a:solidFill>
              </a:rPr>
              <a:t>Vaičienė</a:t>
            </a:r>
            <a:endParaRPr lang="lt-LT" sz="1800" b="0" dirty="0">
              <a:solidFill>
                <a:prstClr val="black"/>
              </a:solidFill>
            </a:endParaRPr>
          </a:p>
          <a:p>
            <a:pPr marL="342900" lvl="0" indent="-274320">
              <a:buClr>
                <a:srgbClr val="94C600"/>
              </a:buClr>
              <a:buFont typeface="Wingdings 2" pitchFamily="18" charset="2"/>
              <a:buChar char=""/>
            </a:pPr>
            <a:r>
              <a:rPr lang="lt-LT" sz="1800" b="0" dirty="0">
                <a:solidFill>
                  <a:prstClr val="black"/>
                </a:solidFill>
              </a:rPr>
              <a:t>Ona </a:t>
            </a:r>
            <a:r>
              <a:rPr lang="lt-LT" sz="1800" b="0" dirty="0" err="1">
                <a:solidFill>
                  <a:prstClr val="black"/>
                </a:solidFill>
              </a:rPr>
              <a:t>Šarauskienė</a:t>
            </a:r>
            <a:endParaRPr lang="lt-LT" sz="1800" b="0" dirty="0">
              <a:solidFill>
                <a:prstClr val="black"/>
              </a:solidFill>
            </a:endParaRPr>
          </a:p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3275856" y="3933056"/>
            <a:ext cx="3528392" cy="2520280"/>
          </a:xfrm>
        </p:spPr>
        <p:txBody>
          <a:bodyPr>
            <a:noAutofit/>
          </a:bodyPr>
          <a:lstStyle/>
          <a:p>
            <a:pPr lvl="0">
              <a:buClr>
                <a:srgbClr val="94C600"/>
              </a:buClr>
            </a:pPr>
            <a:r>
              <a:rPr lang="lt-LT" sz="2000" dirty="0">
                <a:solidFill>
                  <a:prstClr val="black"/>
                </a:solidFill>
              </a:rPr>
              <a:t>Aldona </a:t>
            </a:r>
            <a:r>
              <a:rPr lang="lt-LT" sz="2000" dirty="0" err="1">
                <a:solidFill>
                  <a:prstClr val="black"/>
                </a:solidFill>
              </a:rPr>
              <a:t>Kokmanienė</a:t>
            </a:r>
            <a:endParaRPr lang="lt-LT" sz="20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2000" dirty="0">
                <a:solidFill>
                  <a:prstClr val="black"/>
                </a:solidFill>
              </a:rPr>
              <a:t>Irena </a:t>
            </a:r>
            <a:r>
              <a:rPr lang="lt-LT" sz="2000" dirty="0" err="1">
                <a:solidFill>
                  <a:prstClr val="black"/>
                </a:solidFill>
              </a:rPr>
              <a:t>Sorienė</a:t>
            </a:r>
            <a:endParaRPr lang="lt-LT" sz="20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2000" dirty="0">
                <a:solidFill>
                  <a:prstClr val="black"/>
                </a:solidFill>
              </a:rPr>
              <a:t>Neringa </a:t>
            </a:r>
            <a:r>
              <a:rPr lang="lt-LT" sz="2000" dirty="0" err="1">
                <a:solidFill>
                  <a:prstClr val="black"/>
                </a:solidFill>
              </a:rPr>
              <a:t>Jurkienė</a:t>
            </a:r>
            <a:endParaRPr lang="lt-LT" sz="20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2000" dirty="0">
                <a:solidFill>
                  <a:prstClr val="black"/>
                </a:solidFill>
              </a:rPr>
              <a:t>Genovaitė </a:t>
            </a:r>
            <a:r>
              <a:rPr lang="lt-LT" sz="2000" dirty="0" err="1">
                <a:solidFill>
                  <a:prstClr val="black"/>
                </a:solidFill>
              </a:rPr>
              <a:t>Dimšienė</a:t>
            </a:r>
            <a:endParaRPr lang="lt-LT" sz="20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lt-LT" sz="2000" dirty="0">
                <a:solidFill>
                  <a:prstClr val="black"/>
                </a:solidFill>
              </a:rPr>
              <a:t>Dalia </a:t>
            </a:r>
            <a:r>
              <a:rPr lang="lt-LT" sz="2000" dirty="0" err="1">
                <a:solidFill>
                  <a:prstClr val="black"/>
                </a:solidFill>
              </a:rPr>
              <a:t>Šilkūnienė</a:t>
            </a:r>
            <a:endParaRPr lang="lt-LT" sz="2000" dirty="0">
              <a:solidFill>
                <a:prstClr val="black"/>
              </a:solidFill>
            </a:endParaRPr>
          </a:p>
          <a:p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1899880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7544" y="764704"/>
            <a:ext cx="8208912" cy="5688632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Muzikos pedagogė </a:t>
            </a:r>
            <a:r>
              <a:rPr lang="lt-LT" sz="4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lt-LT" sz="4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tilija </a:t>
            </a:r>
            <a:r>
              <a:rPr lang="lt-LT" sz="4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Petroševičienė</a:t>
            </a:r>
            <a:endParaRPr lang="lt-LT" sz="40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r>
              <a:rPr 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Kūno kultūros pedagogė </a:t>
            </a:r>
            <a:r>
              <a:rPr lang="lt-LT" sz="4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Orinta </a:t>
            </a:r>
            <a:r>
              <a:rPr lang="lt-LT" sz="4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Gudžiūnaitė</a:t>
            </a:r>
            <a:endParaRPr lang="lt-LT" sz="4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r>
              <a:rPr 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Socialinė pedagogė </a:t>
            </a:r>
            <a:r>
              <a:rPr lang="lt-LT" sz="4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Asta Kavaliauskienė</a:t>
            </a:r>
          </a:p>
          <a:p>
            <a:pPr marL="68580" indent="0" algn="ctr">
              <a:buNone/>
            </a:pPr>
            <a:endParaRPr lang="lt-LT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36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0891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Konferencijos </a:t>
            </a:r>
            <a:r>
              <a:rPr lang="lt-LT" sz="3600" b="1" dirty="0" smtClean="0">
                <a:solidFill>
                  <a:prstClr val="black"/>
                </a:solidFill>
              </a:rPr>
              <a:t>vykdymo laikas ir vieta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83568" y="1484784"/>
            <a:ext cx="7632848" cy="4824536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I </a:t>
            </a:r>
            <a:r>
              <a:rPr lang="lt-LT" b="1" dirty="0" smtClean="0">
                <a:solidFill>
                  <a:srgbClr val="000000"/>
                </a:solidFill>
                <a:latin typeface="Times New Roman"/>
                <a:ea typeface="Calibri"/>
              </a:rPr>
              <a:t>dalis.</a:t>
            </a:r>
            <a:endParaRPr lang="lt-LT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lvl="0" indent="822960" algn="just">
              <a:lnSpc>
                <a:spcPct val="150000"/>
              </a:lnSpc>
              <a:buClr>
                <a:srgbClr val="94C600"/>
              </a:buClr>
            </a:pPr>
            <a:r>
              <a:rPr lang="lt-LT" b="1" dirty="0" smtClean="0">
                <a:solidFill>
                  <a:srgbClr val="000000"/>
                </a:solidFill>
                <a:latin typeface="Times New Roman"/>
                <a:ea typeface="Calibri"/>
              </a:rPr>
              <a:t>2018 </a:t>
            </a:r>
            <a:r>
              <a:rPr lang="lt-LT" b="1" dirty="0" err="1" smtClean="0">
                <a:solidFill>
                  <a:srgbClr val="000000"/>
                </a:solidFill>
                <a:latin typeface="Times New Roman"/>
                <a:ea typeface="Calibri"/>
              </a:rPr>
              <a:t>m</a:t>
            </a:r>
            <a:r>
              <a:rPr lang="lt-LT" b="1" dirty="0" smtClean="0">
                <a:solidFill>
                  <a:srgbClr val="000000"/>
                </a:solidFill>
                <a:latin typeface="Times New Roman"/>
                <a:ea typeface="Calibri"/>
              </a:rPr>
              <a:t>. sausio 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19 </a:t>
            </a:r>
            <a:r>
              <a:rPr lang="lt-LT" b="1" dirty="0" err="1">
                <a:solidFill>
                  <a:srgbClr val="000000"/>
                </a:solidFill>
                <a:latin typeface="Times New Roman"/>
                <a:ea typeface="Calibri"/>
              </a:rPr>
              <a:t>d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Raseinių </a:t>
            </a:r>
            <a:r>
              <a:rPr lang="lt-LT" dirty="0" smtClean="0">
                <a:solidFill>
                  <a:srgbClr val="000000"/>
                </a:solidFill>
                <a:latin typeface="Times New Roman"/>
                <a:ea typeface="Calibri"/>
              </a:rPr>
              <a:t>lopšelyje–darželyje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„Saulutė“ 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(Vaižganto g. 18, Raseiniai). </a:t>
            </a:r>
            <a:endParaRPr lang="lt-LT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b="1" dirty="0" smtClean="0">
                <a:solidFill>
                  <a:srgbClr val="000000"/>
                </a:solidFill>
                <a:latin typeface="Times New Roman"/>
                <a:ea typeface="Calibri"/>
              </a:rPr>
              <a:t>II ir III dalys.</a:t>
            </a:r>
            <a:endParaRPr lang="lt-LT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822960" algn="just">
              <a:lnSpc>
                <a:spcPct val="150000"/>
              </a:lnSpc>
              <a:spcAft>
                <a:spcPts val="0"/>
              </a:spcAft>
            </a:pPr>
            <a:r>
              <a:rPr lang="lt-LT" b="1" dirty="0" smtClean="0">
                <a:solidFill>
                  <a:srgbClr val="000000"/>
                </a:solidFill>
                <a:latin typeface="Times New Roman"/>
                <a:ea typeface="Calibri"/>
              </a:rPr>
              <a:t>2018 </a:t>
            </a:r>
            <a:r>
              <a:rPr lang="lt-LT" b="1" dirty="0" err="1">
                <a:solidFill>
                  <a:srgbClr val="000000"/>
                </a:solidFill>
                <a:latin typeface="Times New Roman"/>
                <a:ea typeface="Calibri"/>
              </a:rPr>
              <a:t>m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. vasario 21 </a:t>
            </a:r>
            <a:r>
              <a:rPr lang="lt-LT" b="1" dirty="0" err="1">
                <a:solidFill>
                  <a:srgbClr val="000000"/>
                </a:solidFill>
                <a:latin typeface="Times New Roman"/>
                <a:ea typeface="Calibri"/>
              </a:rPr>
              <a:t>d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r>
              <a:rPr lang="lt-LT" b="1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Raseinių </a:t>
            </a:r>
            <a:r>
              <a:rPr lang="lt-LT" dirty="0" smtClean="0">
                <a:solidFill>
                  <a:srgbClr val="000000"/>
                </a:solidFill>
                <a:latin typeface="Times New Roman"/>
                <a:ea typeface="Calibri"/>
              </a:rPr>
              <a:t>lopšelyje–darželyje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„Saulutė“ </a:t>
            </a:r>
            <a:r>
              <a:rPr lang="lt-LT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/>
                <a:ea typeface="Calibri"/>
              </a:rPr>
              <a:t>(Vaižganto g. 18, Raseiniai).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8559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92888" cy="720080"/>
          </a:xfrm>
        </p:spPr>
        <p:txBody>
          <a:bodyPr/>
          <a:lstStyle/>
          <a:p>
            <a:pPr algn="ctr"/>
            <a:r>
              <a:rPr lang="lt-LT" sz="3200" b="1" dirty="0">
                <a:solidFill>
                  <a:prstClr val="black"/>
                </a:solidFill>
              </a:rPr>
              <a:t>Konferencijos </a:t>
            </a:r>
            <a:r>
              <a:rPr lang="lt-LT" sz="3200" b="1" dirty="0" smtClean="0">
                <a:solidFill>
                  <a:prstClr val="black"/>
                </a:solidFill>
              </a:rPr>
              <a:t>eiga</a:t>
            </a:r>
            <a:endParaRPr lang="lt-L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776864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2188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201</TotalTime>
  <Words>778</Words>
  <Application>Microsoft Office PowerPoint</Application>
  <PresentationFormat>Demonstracija ekrane (4:3)</PresentationFormat>
  <Paragraphs>136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35</vt:i4>
      </vt:variant>
    </vt:vector>
  </HeadingPairs>
  <TitlesOfParts>
    <vt:vector size="36" baseType="lpstr">
      <vt:lpstr>Austin</vt:lpstr>
      <vt:lpstr>Raseinių lopšelis – darželis „Saulutė“</vt:lpstr>
      <vt:lpstr>  Iniciatorė - lopšelio–darželio direktorė Indrė Matevičienė.  Koordinatorės: socialinė pedagogė Asta Kavaliauskienė, muzikos pedagogė Otilija Petroševičienė, kūno kultūros pedagogė Orinta Gudžiūnaitė.</vt:lpstr>
      <vt:lpstr>Konferencijos tikslas</vt:lpstr>
      <vt:lpstr>Konferencijos uždaviniai</vt:lpstr>
      <vt:lpstr>Konferencijos dalyviai</vt:lpstr>
      <vt:lpstr>Konferencijos dalyviai</vt:lpstr>
      <vt:lpstr>PowerPoint pristatymas</vt:lpstr>
      <vt:lpstr>Konferencijos vykdymo laikas ir vieta</vt:lpstr>
      <vt:lpstr>Konferencijos eiga</vt:lpstr>
      <vt:lpstr>PowerPoint pristatymas</vt:lpstr>
      <vt:lpstr>PowerPoint pristatymas</vt:lpstr>
      <vt:lpstr>PowerPoint pristatymas</vt:lpstr>
      <vt:lpstr>PowerPoint pristatymas</vt:lpstr>
      <vt:lpstr>PowerPoint pristatymas</vt:lpstr>
      <vt:lpstr>Organizuotų veiklų akimirkos II dalis</vt:lpstr>
      <vt:lpstr>Organizuotų veiklų akimirkos II dalis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III dalis</vt:lpstr>
      <vt:lpstr>PowerPoint pristatymas</vt:lpstr>
      <vt:lpstr>PowerPoint pristatymas</vt:lpstr>
      <vt:lpstr>PowerPoint pristatymas</vt:lpstr>
      <vt:lpstr>PowerPoint pristatymas</vt:lpstr>
      <vt:lpstr>III dalis  2018-03-14 II buveinėje</vt:lpstr>
      <vt:lpstr>PowerPoint pristatymas</vt:lpstr>
      <vt:lpstr>REZULTATAS</vt:lpstr>
      <vt:lpstr>PowerPoint pristatymas</vt:lpstr>
      <vt:lpstr>PowerPoint pristatymas</vt:lpstr>
      <vt:lpstr>PRIEDAI</vt:lpstr>
      <vt:lpstr>AČIŪ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Raseinių lopšelis – darželis „Saulutė“</dc:title>
  <dc:creator>„Windows“ vartotojas</dc:creator>
  <cp:lastModifiedBy>Dainius</cp:lastModifiedBy>
  <cp:revision>82</cp:revision>
  <dcterms:created xsi:type="dcterms:W3CDTF">2018-02-21T14:59:02Z</dcterms:created>
  <dcterms:modified xsi:type="dcterms:W3CDTF">2018-03-26T13:44:53Z</dcterms:modified>
</cp:coreProperties>
</file>