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7" r:id="rId4"/>
    <p:sldId id="259" r:id="rId5"/>
    <p:sldId id="260" r:id="rId6"/>
    <p:sldId id="261" r:id="rId7"/>
    <p:sldId id="265" r:id="rId8"/>
    <p:sldId id="291"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274" r:id="rId36"/>
    <p:sldId id="282" r:id="rId37"/>
    <p:sldId id="294" r:id="rId38"/>
    <p:sldId id="283" r:id="rId39"/>
    <p:sldId id="293" r:id="rId40"/>
    <p:sldId id="276" r:id="rId41"/>
    <p:sldId id="321" r:id="rId42"/>
    <p:sldId id="277" r:id="rId43"/>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1" autoAdjust="0"/>
    <p:restoredTop sz="90874" autoAdjust="0"/>
  </p:normalViewPr>
  <p:slideViewPr>
    <p:cSldViewPr>
      <p:cViewPr varScale="1">
        <p:scale>
          <a:sx n="70" d="100"/>
          <a:sy n="70" d="100"/>
        </p:scale>
        <p:origin x="157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D04BC5D5-5632-47F8-88E2-BD5FDE8BE77B}" type="datetimeFigureOut">
              <a:rPr lang="lt-LT" smtClean="0"/>
              <a:t>2020-01-15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lt-LT" smtClean="0"/>
              <a:t>Spustelėję redag. ruoš. pavad. stilių</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D04BC5D5-5632-47F8-88E2-BD5FDE8BE77B}" type="datetimeFigureOut">
              <a:rPr lang="lt-LT" smtClean="0"/>
              <a:t>2020-01-15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lt-LT" smtClean="0"/>
              <a:t>Spustelėję redag. ruoš. pavad. stilių</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D04BC5D5-5632-47F8-88E2-BD5FDE8BE77B}" type="datetimeFigureOut">
              <a:rPr lang="lt-LT" smtClean="0"/>
              <a:t>2020-01-15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04BC5D5-5632-47F8-88E2-BD5FDE8BE77B}" type="datetimeFigureOut">
              <a:rPr lang="lt-LT" smtClean="0"/>
              <a:t>2020-01-15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
        <p:nvSpPr>
          <p:cNvPr id="8" name="Title 7"/>
          <p:cNvSpPr>
            <a:spLocks noGrp="1"/>
          </p:cNvSpPr>
          <p:nvPr>
            <p:ph type="title"/>
          </p:nvPr>
        </p:nvSpPr>
        <p:spPr/>
        <p:txBody>
          <a:bodyPr/>
          <a:lstStyle/>
          <a:p>
            <a:r>
              <a:rPr lang="lt-LT" smtClean="0"/>
              <a:t>Spustelėję redag. ruoš. pavad. stilių</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lt-LT" smtClean="0"/>
              <a:t>Spustelėję redag. ruoš. pavad. stilių</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D04BC5D5-5632-47F8-88E2-BD5FDE8BE77B}" type="datetimeFigureOut">
              <a:rPr lang="lt-LT" smtClean="0"/>
              <a:t>2020-01-15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04BC5D5-5632-47F8-88E2-BD5FDE8BE77B}" type="datetimeFigureOut">
              <a:rPr lang="lt-LT" smtClean="0"/>
              <a:t>2020-01-15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
        <p:nvSpPr>
          <p:cNvPr id="8" name="Title 7"/>
          <p:cNvSpPr>
            <a:spLocks noGrp="1"/>
          </p:cNvSpPr>
          <p:nvPr>
            <p:ph type="title"/>
          </p:nvPr>
        </p:nvSpPr>
        <p:spPr/>
        <p:txBody>
          <a:bodyPr/>
          <a:lstStyle/>
          <a:p>
            <a:r>
              <a:rPr lang="lt-LT" smtClean="0"/>
              <a:t>Spustelėję redag. ruoš. pavad. stilių</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lt-LT" smtClean="0"/>
              <a:t>Spustelėję redag. ruoš. teksto stilių</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D04BC5D5-5632-47F8-88E2-BD5FDE8BE77B}" type="datetimeFigureOut">
              <a:rPr lang="lt-LT" smtClean="0"/>
              <a:t>2020-01-15</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4261E75-6378-4494-A912-9311D848094D}" type="slidenum">
              <a:rPr lang="lt-LT" smtClean="0"/>
              <a:t>‹#›</a:t>
            </a:fld>
            <a:endParaRPr lang="lt-LT"/>
          </a:p>
        </p:txBody>
      </p:sp>
      <p:sp>
        <p:nvSpPr>
          <p:cNvPr id="10" name="Title 9"/>
          <p:cNvSpPr>
            <a:spLocks noGrp="1"/>
          </p:cNvSpPr>
          <p:nvPr>
            <p:ph type="title"/>
          </p:nvPr>
        </p:nvSpPr>
        <p:spPr/>
        <p:txBody>
          <a:bodyPr/>
          <a:lstStyle/>
          <a:p>
            <a:r>
              <a:rPr lang="lt-LT" smtClean="0"/>
              <a:t>Spustelėję redag. ruoš. pavad. stilių</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D04BC5D5-5632-47F8-88E2-BD5FDE8BE77B}" type="datetimeFigureOut">
              <a:rPr lang="lt-LT" smtClean="0"/>
              <a:t>2020-01-15</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BC5D5-5632-47F8-88E2-BD5FDE8BE77B}" type="datetimeFigureOut">
              <a:rPr lang="lt-LT" smtClean="0"/>
              <a:t>2020-01-15</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lt-LT" smtClean="0"/>
              <a:t>Spustelėję redag. ruoš. pavad. stilių</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D04BC5D5-5632-47F8-88E2-BD5FDE8BE77B}" type="datetimeFigureOut">
              <a:rPr lang="lt-LT" smtClean="0"/>
              <a:t>2020-01-15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D04BC5D5-5632-47F8-88E2-BD5FDE8BE77B}" type="datetimeFigureOut">
              <a:rPr lang="lt-LT" smtClean="0"/>
              <a:t>2020-01-15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lt-LT" smtClean="0"/>
              <a:t>Spustelėję redag. ruoš. pavad. stilių</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D04BC5D5-5632-47F8-88E2-BD5FDE8BE77B}" type="datetimeFigureOut">
              <a:rPr lang="lt-LT" smtClean="0"/>
              <a:t>2020-01-15</a:t>
            </a:fld>
            <a:endParaRPr lang="lt-LT"/>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lt-LT"/>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4261E75-6378-4494-A912-9311D848094D}" type="slidenum">
              <a:rPr lang="lt-LT" smtClean="0"/>
              <a:t>‹#›</a:t>
            </a:fld>
            <a:endParaRPr lang="lt-LT"/>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urinio vietos rezervavimo ženklas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27584" y="2420888"/>
            <a:ext cx="3384376" cy="2520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urinio vietos rezervavimo ženklas 7"/>
          <p:cNvSpPr>
            <a:spLocks noGrp="1"/>
          </p:cNvSpPr>
          <p:nvPr>
            <p:ph sz="quarter" idx="4"/>
          </p:nvPr>
        </p:nvSpPr>
        <p:spPr>
          <a:xfrm>
            <a:off x="4283968" y="2204864"/>
            <a:ext cx="4248472" cy="4032448"/>
          </a:xfrm>
        </p:spPr>
        <p:txBody>
          <a:bodyPr>
            <a:normAutofit/>
          </a:bodyPr>
          <a:lstStyle/>
          <a:p>
            <a:pPr marL="68580" indent="0" algn="ctr">
              <a:buNone/>
            </a:pPr>
            <a:endParaRPr lang="lt-LT" b="1" dirty="0" smtClean="0">
              <a:latin typeface="Times New Roman"/>
              <a:ea typeface="Calibri"/>
            </a:endParaRPr>
          </a:p>
          <a:p>
            <a:pPr marL="68580" indent="0" algn="ctr">
              <a:buNone/>
            </a:pPr>
            <a:r>
              <a:rPr lang="lt-LT" b="1" dirty="0" smtClean="0">
                <a:latin typeface="Times New Roman"/>
                <a:ea typeface="Calibri"/>
              </a:rPr>
              <a:t>RASEINIŲ </a:t>
            </a:r>
            <a:r>
              <a:rPr lang="lt-LT" b="1" dirty="0">
                <a:latin typeface="Times New Roman"/>
                <a:ea typeface="Calibri"/>
              </a:rPr>
              <a:t>RAJONO UGDYMO ĮSTAIGŲ IKIMOKYKLINIO IR PRIEŠMOKYKLINIO UGDYMO GRUPIŲ VAIKŲ IR TĖVŲ </a:t>
            </a:r>
            <a:r>
              <a:rPr lang="lt-LT" b="1" dirty="0" smtClean="0">
                <a:latin typeface="Times New Roman"/>
                <a:ea typeface="Calibri"/>
              </a:rPr>
              <a:t>KŪRYBINĖ VEIKLA  </a:t>
            </a:r>
            <a:r>
              <a:rPr lang="lt-LT" b="1" dirty="0">
                <a:latin typeface="Times New Roman"/>
                <a:ea typeface="Calibri"/>
              </a:rPr>
              <a:t>„DŽIAUGSMINGAI PASITINKAM KALĖDAS 2019“</a:t>
            </a:r>
            <a:endParaRPr lang="lt-LT" b="1" dirty="0" smtClean="0">
              <a:latin typeface="Calibri"/>
              <a:ea typeface="Calibri"/>
              <a:cs typeface="Times New Roman"/>
            </a:endParaRPr>
          </a:p>
          <a:p>
            <a:pPr marL="68580" indent="0" algn="ctr">
              <a:buNone/>
            </a:pPr>
            <a:endParaRPr lang="lt-LT" b="1" dirty="0" smtClean="0">
              <a:latin typeface="Calibri"/>
              <a:cs typeface="Times New Roman"/>
            </a:endParaRPr>
          </a:p>
          <a:p>
            <a:pPr marL="68580" indent="0" algn="ctr">
              <a:buNone/>
            </a:pPr>
            <a:endParaRPr lang="lt-LT" b="1" dirty="0">
              <a:latin typeface="Calibri"/>
              <a:cs typeface="Times New Roman"/>
            </a:endParaRPr>
          </a:p>
          <a:p>
            <a:pPr marL="68580" indent="0" algn="ctr">
              <a:buNone/>
            </a:pPr>
            <a:endParaRPr lang="lt-LT" b="1" dirty="0" smtClean="0">
              <a:latin typeface="Calibri"/>
              <a:cs typeface="Times New Roman"/>
            </a:endParaRPr>
          </a:p>
          <a:p>
            <a:pPr marL="68580" indent="0" algn="ctr">
              <a:buNone/>
            </a:pPr>
            <a:endParaRPr lang="lt-LT" b="1" dirty="0">
              <a:latin typeface="Calibri"/>
              <a:cs typeface="Times New Roman"/>
            </a:endParaRPr>
          </a:p>
          <a:p>
            <a:pPr marL="68580" indent="0" algn="ctr">
              <a:buNone/>
            </a:pPr>
            <a:r>
              <a:rPr lang="lt-LT" b="1" dirty="0" smtClean="0">
                <a:latin typeface="Calibri"/>
                <a:cs typeface="Times New Roman"/>
              </a:rPr>
              <a:t>2019-12-06</a:t>
            </a:r>
            <a:endParaRPr lang="lt-LT" dirty="0"/>
          </a:p>
        </p:txBody>
      </p:sp>
      <p:sp>
        <p:nvSpPr>
          <p:cNvPr id="4" name="Antraštė 3"/>
          <p:cNvSpPr>
            <a:spLocks noGrp="1"/>
          </p:cNvSpPr>
          <p:nvPr>
            <p:ph type="title"/>
          </p:nvPr>
        </p:nvSpPr>
        <p:spPr>
          <a:xfrm>
            <a:off x="539552" y="548680"/>
            <a:ext cx="8136904" cy="1621984"/>
          </a:xfrm>
        </p:spPr>
        <p:txBody>
          <a:bodyPr>
            <a:normAutofit/>
          </a:bodyPr>
          <a:lstStyle/>
          <a:p>
            <a:pPr algn="ctr"/>
            <a:r>
              <a:rPr lang="lt-LT" b="1" dirty="0" smtClean="0">
                <a:solidFill>
                  <a:schemeClr val="tx1"/>
                </a:solidFill>
              </a:rPr>
              <a:t>Raseinių lopšelis – darželis „Saulutė“</a:t>
            </a:r>
            <a:endParaRPr lang="lt-LT" b="1" dirty="0">
              <a:solidFill>
                <a:schemeClr val="tx1"/>
              </a:solidFill>
            </a:endParaRPr>
          </a:p>
        </p:txBody>
      </p:sp>
    </p:spTree>
    <p:extLst>
      <p:ext uri="{BB962C8B-B14F-4D97-AF65-F5344CB8AC3E}">
        <p14:creationId xmlns:p14="http://schemas.microsoft.com/office/powerpoint/2010/main" val="3125222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3568" y="548680"/>
            <a:ext cx="3652477" cy="5472608"/>
          </a:xfrm>
        </p:spPr>
      </p:pic>
      <p:pic>
        <p:nvPicPr>
          <p:cNvPr id="8" name="Turinio vietos rezervavimo ženklas 7"/>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823756" y="548680"/>
            <a:ext cx="3668550" cy="5184576"/>
          </a:xfrm>
        </p:spPr>
      </p:pic>
    </p:spTree>
    <p:extLst>
      <p:ext uri="{BB962C8B-B14F-4D97-AF65-F5344CB8AC3E}">
        <p14:creationId xmlns:p14="http://schemas.microsoft.com/office/powerpoint/2010/main" val="879297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476672"/>
            <a:ext cx="8064896" cy="5904655"/>
          </a:xfrm>
        </p:spPr>
      </p:pic>
    </p:spTree>
    <p:extLst>
      <p:ext uri="{BB962C8B-B14F-4D97-AF65-F5344CB8AC3E}">
        <p14:creationId xmlns:p14="http://schemas.microsoft.com/office/powerpoint/2010/main" val="2562777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11560" y="692696"/>
            <a:ext cx="7768194" cy="5184576"/>
          </a:xfrm>
        </p:spPr>
      </p:pic>
    </p:spTree>
    <p:extLst>
      <p:ext uri="{BB962C8B-B14F-4D97-AF65-F5344CB8AC3E}">
        <p14:creationId xmlns:p14="http://schemas.microsoft.com/office/powerpoint/2010/main" val="2686121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7544" y="476672"/>
            <a:ext cx="8307652" cy="5544616"/>
          </a:xfrm>
        </p:spPr>
      </p:pic>
    </p:spTree>
    <p:extLst>
      <p:ext uri="{BB962C8B-B14F-4D97-AF65-F5344CB8AC3E}">
        <p14:creationId xmlns:p14="http://schemas.microsoft.com/office/powerpoint/2010/main" val="3605443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3568" y="908720"/>
            <a:ext cx="7660303" cy="5112568"/>
          </a:xfrm>
        </p:spPr>
      </p:pic>
    </p:spTree>
    <p:extLst>
      <p:ext uri="{BB962C8B-B14F-4D97-AF65-F5344CB8AC3E}">
        <p14:creationId xmlns:p14="http://schemas.microsoft.com/office/powerpoint/2010/main" val="1024708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411760" y="260648"/>
            <a:ext cx="4248472" cy="6365604"/>
          </a:xfrm>
        </p:spPr>
      </p:pic>
    </p:spTree>
    <p:extLst>
      <p:ext uri="{BB962C8B-B14F-4D97-AF65-F5344CB8AC3E}">
        <p14:creationId xmlns:p14="http://schemas.microsoft.com/office/powerpoint/2010/main" val="14748511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692696"/>
            <a:ext cx="8242984" cy="5832648"/>
          </a:xfrm>
        </p:spPr>
      </p:pic>
    </p:spTree>
    <p:extLst>
      <p:ext uri="{BB962C8B-B14F-4D97-AF65-F5344CB8AC3E}">
        <p14:creationId xmlns:p14="http://schemas.microsoft.com/office/powerpoint/2010/main" val="2547034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00168" y="476672"/>
            <a:ext cx="8448296" cy="6120680"/>
          </a:xfrm>
        </p:spPr>
      </p:pic>
    </p:spTree>
    <p:extLst>
      <p:ext uri="{BB962C8B-B14F-4D97-AF65-F5344CB8AC3E}">
        <p14:creationId xmlns:p14="http://schemas.microsoft.com/office/powerpoint/2010/main" val="2818156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692696"/>
            <a:ext cx="8199760" cy="5472608"/>
          </a:xfrm>
        </p:spPr>
      </p:pic>
    </p:spTree>
    <p:extLst>
      <p:ext uri="{BB962C8B-B14F-4D97-AF65-F5344CB8AC3E}">
        <p14:creationId xmlns:p14="http://schemas.microsoft.com/office/powerpoint/2010/main" val="8673296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899592" y="620688"/>
            <a:ext cx="7876087" cy="5256584"/>
          </a:xfrm>
        </p:spPr>
      </p:pic>
    </p:spTree>
    <p:extLst>
      <p:ext uri="{BB962C8B-B14F-4D97-AF65-F5344CB8AC3E}">
        <p14:creationId xmlns:p14="http://schemas.microsoft.com/office/powerpoint/2010/main" val="2593066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692696"/>
            <a:ext cx="7920880" cy="5256584"/>
          </a:xfrm>
        </p:spPr>
        <p:txBody>
          <a:bodyPr>
            <a:noAutofit/>
          </a:bodyPr>
          <a:lstStyle/>
          <a:p>
            <a:pPr indent="822960" algn="l">
              <a:lnSpc>
                <a:spcPct val="150000"/>
              </a:lnSpc>
              <a:spcAft>
                <a:spcPts val="0"/>
              </a:spcAft>
            </a:pPr>
            <a:r>
              <a:rPr lang="lt-LT" sz="3200" dirty="0" smtClean="0">
                <a:solidFill>
                  <a:srgbClr val="000000"/>
                </a:solidFill>
                <a:latin typeface="Times New Roman"/>
                <a:ea typeface="Calibri"/>
              </a:rPr>
              <a:t/>
            </a:r>
            <a:br>
              <a:rPr lang="lt-LT" sz="3200" dirty="0" smtClean="0">
                <a:solidFill>
                  <a:srgbClr val="000000"/>
                </a:solidFill>
                <a:latin typeface="Times New Roman"/>
                <a:ea typeface="Calibri"/>
              </a:rPr>
            </a:br>
            <a:r>
              <a:rPr lang="lt-LT" sz="3200" b="1" dirty="0" smtClean="0">
                <a:latin typeface="Times New Roman"/>
                <a:ea typeface="Calibri"/>
              </a:rPr>
              <a:t>Iniciatorė</a:t>
            </a:r>
            <a:r>
              <a:rPr lang="lt-LT" sz="3200" dirty="0" smtClean="0">
                <a:solidFill>
                  <a:srgbClr val="000000"/>
                </a:solidFill>
                <a:latin typeface="Times New Roman"/>
                <a:ea typeface="Calibri"/>
              </a:rPr>
              <a:t> - lopšelio </a:t>
            </a:r>
            <a:r>
              <a:rPr lang="lt-LT" sz="3200" dirty="0">
                <a:solidFill>
                  <a:srgbClr val="000000"/>
                </a:solidFill>
                <a:latin typeface="Times New Roman"/>
                <a:ea typeface="Calibri"/>
              </a:rPr>
              <a:t>– darželio direktorė Indrė </a:t>
            </a:r>
            <a:r>
              <a:rPr lang="lt-LT" sz="3200" dirty="0" err="1">
                <a:solidFill>
                  <a:srgbClr val="000000"/>
                </a:solidFill>
                <a:latin typeface="Times New Roman"/>
                <a:ea typeface="Calibri"/>
              </a:rPr>
              <a:t>Matevičienė</a:t>
            </a:r>
            <a:r>
              <a:rPr lang="lt-LT" sz="3200" dirty="0">
                <a:solidFill>
                  <a:srgbClr val="000000"/>
                </a:solidFill>
                <a:latin typeface="Times New Roman"/>
                <a:ea typeface="Calibri"/>
              </a:rPr>
              <a:t>. </a:t>
            </a:r>
            <a:r>
              <a:rPr lang="lt-LT" sz="3200" dirty="0" smtClean="0">
                <a:solidFill>
                  <a:srgbClr val="000000"/>
                </a:solidFill>
                <a:latin typeface="Times New Roman"/>
                <a:ea typeface="Calibri"/>
              </a:rPr>
              <a:t/>
            </a:r>
            <a:br>
              <a:rPr lang="lt-LT" sz="3200" dirty="0" smtClean="0">
                <a:solidFill>
                  <a:srgbClr val="000000"/>
                </a:solidFill>
                <a:latin typeface="Times New Roman"/>
                <a:ea typeface="Calibri"/>
              </a:rPr>
            </a:br>
            <a:r>
              <a:rPr lang="lt-LT" sz="3200" b="1" dirty="0" smtClean="0">
                <a:latin typeface="Times New Roman"/>
                <a:ea typeface="Calibri"/>
              </a:rPr>
              <a:t>Koordinatorės</a:t>
            </a:r>
            <a:r>
              <a:rPr lang="lt-LT" sz="3200" dirty="0" smtClean="0">
                <a:latin typeface="Times New Roman"/>
                <a:ea typeface="Calibri"/>
              </a:rPr>
              <a:t>:</a:t>
            </a:r>
            <a:r>
              <a:rPr lang="lt-LT" sz="3200" dirty="0" smtClean="0">
                <a:solidFill>
                  <a:srgbClr val="000000"/>
                </a:solidFill>
                <a:latin typeface="Times New Roman"/>
                <a:ea typeface="Calibri"/>
              </a:rPr>
              <a:t> lopšelio </a:t>
            </a:r>
            <a:r>
              <a:rPr lang="lt-LT" sz="3200" dirty="0">
                <a:solidFill>
                  <a:srgbClr val="000000"/>
                </a:solidFill>
                <a:latin typeface="Times New Roman"/>
                <a:ea typeface="Calibri"/>
              </a:rPr>
              <a:t>– darželio socialinė pedagogė Asta Kavaliauskienė, </a:t>
            </a:r>
            <a:r>
              <a:rPr lang="lt-LT" sz="3200" dirty="0" smtClean="0">
                <a:solidFill>
                  <a:srgbClr val="000000"/>
                </a:solidFill>
                <a:latin typeface="Times New Roman"/>
                <a:ea typeface="Calibri"/>
              </a:rPr>
              <a:t>meninio </a:t>
            </a:r>
            <a:r>
              <a:rPr lang="lt-LT" sz="3200" smtClean="0">
                <a:solidFill>
                  <a:srgbClr val="000000"/>
                </a:solidFill>
                <a:latin typeface="Times New Roman"/>
                <a:ea typeface="Calibri"/>
              </a:rPr>
              <a:t>ugdymo mokytoja </a:t>
            </a:r>
            <a:r>
              <a:rPr lang="lt-LT" sz="3200" dirty="0">
                <a:solidFill>
                  <a:srgbClr val="000000"/>
                </a:solidFill>
                <a:latin typeface="Times New Roman"/>
                <a:ea typeface="Calibri"/>
              </a:rPr>
              <a:t>Otilija </a:t>
            </a:r>
            <a:r>
              <a:rPr lang="lt-LT" sz="3200" dirty="0" err="1" smtClean="0">
                <a:solidFill>
                  <a:srgbClr val="000000"/>
                </a:solidFill>
                <a:latin typeface="Times New Roman"/>
                <a:ea typeface="Calibri"/>
              </a:rPr>
              <a:t>Petroševičienė</a:t>
            </a:r>
            <a:r>
              <a:rPr lang="lt-LT" sz="3200" dirty="0" smtClean="0">
                <a:solidFill>
                  <a:srgbClr val="000000"/>
                </a:solidFill>
                <a:latin typeface="Times New Roman"/>
                <a:ea typeface="Calibri"/>
              </a:rPr>
              <a:t>.</a:t>
            </a:r>
            <a:endParaRPr lang="lt-LT" sz="3200" dirty="0"/>
          </a:p>
        </p:txBody>
      </p:sp>
    </p:spTree>
    <p:extLst>
      <p:ext uri="{BB962C8B-B14F-4D97-AF65-F5344CB8AC3E}">
        <p14:creationId xmlns:p14="http://schemas.microsoft.com/office/powerpoint/2010/main" val="1993853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755576" y="548680"/>
            <a:ext cx="7876086" cy="5256584"/>
          </a:xfrm>
        </p:spPr>
      </p:pic>
    </p:spTree>
    <p:extLst>
      <p:ext uri="{BB962C8B-B14F-4D97-AF65-F5344CB8AC3E}">
        <p14:creationId xmlns:p14="http://schemas.microsoft.com/office/powerpoint/2010/main" val="16820275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79994" y="404664"/>
            <a:ext cx="8523436" cy="5688632"/>
          </a:xfrm>
        </p:spPr>
      </p:pic>
    </p:spTree>
    <p:extLst>
      <p:ext uri="{BB962C8B-B14F-4D97-AF65-F5344CB8AC3E}">
        <p14:creationId xmlns:p14="http://schemas.microsoft.com/office/powerpoint/2010/main" val="842996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4050" y="836712"/>
            <a:ext cx="7660303" cy="5112568"/>
          </a:xfrm>
        </p:spPr>
      </p:pic>
    </p:spTree>
    <p:extLst>
      <p:ext uri="{BB962C8B-B14F-4D97-AF65-F5344CB8AC3E}">
        <p14:creationId xmlns:p14="http://schemas.microsoft.com/office/powerpoint/2010/main" val="20493210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4292" y="908720"/>
            <a:ext cx="7552410" cy="5040560"/>
          </a:xfrm>
        </p:spPr>
      </p:pic>
    </p:spTree>
    <p:extLst>
      <p:ext uri="{BB962C8B-B14F-4D97-AF65-F5344CB8AC3E}">
        <p14:creationId xmlns:p14="http://schemas.microsoft.com/office/powerpoint/2010/main" val="25639454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39552" y="764704"/>
            <a:ext cx="7768195" cy="5184576"/>
          </a:xfrm>
        </p:spPr>
      </p:pic>
    </p:spTree>
    <p:extLst>
      <p:ext uri="{BB962C8B-B14F-4D97-AF65-F5344CB8AC3E}">
        <p14:creationId xmlns:p14="http://schemas.microsoft.com/office/powerpoint/2010/main" val="2188967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urinio vietos rezervavimo ženklas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78066" y="620688"/>
            <a:ext cx="3892772" cy="5832648"/>
          </a:xfrm>
        </p:spPr>
      </p:pic>
      <p:pic>
        <p:nvPicPr>
          <p:cNvPr id="10" name="Turinio vietos rezervavimo ženklas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148064" y="620688"/>
            <a:ext cx="3796654" cy="5688632"/>
          </a:xfrm>
        </p:spPr>
      </p:pic>
    </p:spTree>
    <p:extLst>
      <p:ext uri="{BB962C8B-B14F-4D97-AF65-F5344CB8AC3E}">
        <p14:creationId xmlns:p14="http://schemas.microsoft.com/office/powerpoint/2010/main" val="3470950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99592" y="1124744"/>
            <a:ext cx="7874387" cy="4464496"/>
          </a:xfrm>
        </p:spPr>
      </p:pic>
    </p:spTree>
    <p:extLst>
      <p:ext uri="{BB962C8B-B14F-4D97-AF65-F5344CB8AC3E}">
        <p14:creationId xmlns:p14="http://schemas.microsoft.com/office/powerpoint/2010/main" val="1285992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548680"/>
            <a:ext cx="3700536" cy="554461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12022" y="476672"/>
            <a:ext cx="3872359" cy="5472608"/>
          </a:xfrm>
        </p:spPr>
      </p:pic>
    </p:spTree>
    <p:extLst>
      <p:ext uri="{BB962C8B-B14F-4D97-AF65-F5344CB8AC3E}">
        <p14:creationId xmlns:p14="http://schemas.microsoft.com/office/powerpoint/2010/main" val="18592391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91942" y="980728"/>
            <a:ext cx="7552412" cy="5040560"/>
          </a:xfrm>
        </p:spPr>
      </p:pic>
    </p:spTree>
    <p:extLst>
      <p:ext uri="{BB962C8B-B14F-4D97-AF65-F5344CB8AC3E}">
        <p14:creationId xmlns:p14="http://schemas.microsoft.com/office/powerpoint/2010/main" val="2222659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11560" y="980728"/>
            <a:ext cx="7774792" cy="4824536"/>
          </a:xfrm>
        </p:spPr>
      </p:pic>
    </p:spTree>
    <p:extLst>
      <p:ext uri="{BB962C8B-B14F-4D97-AF65-F5344CB8AC3E}">
        <p14:creationId xmlns:p14="http://schemas.microsoft.com/office/powerpoint/2010/main" val="3861907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p:cNvSpPr>
            <a:spLocks noGrp="1"/>
          </p:cNvSpPr>
          <p:nvPr>
            <p:ph sz="half" idx="2"/>
          </p:nvPr>
        </p:nvSpPr>
        <p:spPr>
          <a:xfrm>
            <a:off x="683568" y="1844824"/>
            <a:ext cx="7560840" cy="4320480"/>
          </a:xfrm>
        </p:spPr>
        <p:txBody>
          <a:bodyPr/>
          <a:lstStyle/>
          <a:p>
            <a:pPr indent="0" algn="just">
              <a:lnSpc>
                <a:spcPct val="150000"/>
              </a:lnSpc>
              <a:spcAft>
                <a:spcPts val="0"/>
              </a:spcAft>
              <a:buNone/>
            </a:pPr>
            <a:endParaRPr lang="lt-LT" sz="3200" dirty="0" smtClean="0">
              <a:latin typeface="Times New Roman"/>
              <a:ea typeface="Calibri"/>
            </a:endParaRPr>
          </a:p>
          <a:p>
            <a:pPr indent="0" algn="ctr">
              <a:lnSpc>
                <a:spcPct val="150000"/>
              </a:lnSpc>
              <a:spcAft>
                <a:spcPts val="0"/>
              </a:spcAft>
              <a:buNone/>
            </a:pPr>
            <a:r>
              <a:rPr lang="lt-LT" sz="4000" dirty="0" smtClean="0">
                <a:latin typeface="Times New Roman"/>
                <a:ea typeface="Calibri"/>
              </a:rPr>
              <a:t>Telkti </a:t>
            </a:r>
            <a:r>
              <a:rPr lang="lt-LT" sz="4000" dirty="0">
                <a:latin typeface="Times New Roman"/>
                <a:ea typeface="Calibri"/>
              </a:rPr>
              <a:t>ir vienyti švietimo bendruomenę kuriant kalėdinę nuotaiką</a:t>
            </a:r>
            <a:r>
              <a:rPr lang="lt-LT" sz="4000" dirty="0" smtClean="0">
                <a:solidFill>
                  <a:srgbClr val="000000"/>
                </a:solidFill>
                <a:latin typeface="Times New Roman"/>
                <a:ea typeface="Calibri"/>
              </a:rPr>
              <a:t> </a:t>
            </a:r>
            <a:endParaRPr lang="lt-LT" sz="4000" dirty="0">
              <a:solidFill>
                <a:srgbClr val="000000"/>
              </a:solidFill>
              <a:latin typeface="Times New Roman"/>
              <a:ea typeface="Calibri"/>
            </a:endParaRPr>
          </a:p>
          <a:p>
            <a:endParaRPr lang="lt-LT" dirty="0"/>
          </a:p>
        </p:txBody>
      </p:sp>
      <p:sp>
        <p:nvSpPr>
          <p:cNvPr id="2" name="Antraštė 1"/>
          <p:cNvSpPr>
            <a:spLocks noGrp="1"/>
          </p:cNvSpPr>
          <p:nvPr>
            <p:ph type="title"/>
          </p:nvPr>
        </p:nvSpPr>
        <p:spPr>
          <a:xfrm>
            <a:off x="755576" y="1027664"/>
            <a:ext cx="7704856" cy="673144"/>
          </a:xfrm>
        </p:spPr>
        <p:txBody>
          <a:bodyPr>
            <a:normAutofit fontScale="90000"/>
          </a:bodyPr>
          <a:lstStyle/>
          <a:p>
            <a:pPr algn="ctr"/>
            <a:r>
              <a:rPr lang="lt-LT" b="1" dirty="0">
                <a:solidFill>
                  <a:schemeClr val="tx1"/>
                </a:solidFill>
              </a:rPr>
              <a:t>T</a:t>
            </a:r>
            <a:r>
              <a:rPr lang="lt-LT" b="1" dirty="0" smtClean="0">
                <a:solidFill>
                  <a:schemeClr val="tx1"/>
                </a:solidFill>
              </a:rPr>
              <a:t>ikslas</a:t>
            </a:r>
            <a:endParaRPr lang="lt-LT" b="1" dirty="0">
              <a:solidFill>
                <a:schemeClr val="tx1"/>
              </a:solidFill>
            </a:endParaRPr>
          </a:p>
        </p:txBody>
      </p:sp>
    </p:spTree>
    <p:extLst>
      <p:ext uri="{BB962C8B-B14F-4D97-AF65-F5344CB8AC3E}">
        <p14:creationId xmlns:p14="http://schemas.microsoft.com/office/powerpoint/2010/main" val="37365732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urinio vietos rezervavimo ženklas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51520" y="548680"/>
            <a:ext cx="3972655" cy="5328592"/>
          </a:xfrm>
        </p:spPr>
      </p:pic>
      <p:pic>
        <p:nvPicPr>
          <p:cNvPr id="11" name="Turinio vietos rezervavimo ženklas 10"/>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716016" y="332656"/>
            <a:ext cx="3960440" cy="5400600"/>
          </a:xfrm>
        </p:spPr>
      </p:pic>
    </p:spTree>
    <p:extLst>
      <p:ext uri="{BB962C8B-B14F-4D97-AF65-F5344CB8AC3E}">
        <p14:creationId xmlns:p14="http://schemas.microsoft.com/office/powerpoint/2010/main" val="38814265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7544" y="620688"/>
            <a:ext cx="8415544" cy="5616624"/>
          </a:xfrm>
        </p:spPr>
      </p:pic>
    </p:spTree>
    <p:extLst>
      <p:ext uri="{BB962C8B-B14F-4D97-AF65-F5344CB8AC3E}">
        <p14:creationId xmlns:p14="http://schemas.microsoft.com/office/powerpoint/2010/main" val="2742245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51520" y="620688"/>
            <a:ext cx="8523435" cy="5688632"/>
          </a:xfrm>
        </p:spPr>
      </p:pic>
    </p:spTree>
    <p:extLst>
      <p:ext uri="{BB962C8B-B14F-4D97-AF65-F5344CB8AC3E}">
        <p14:creationId xmlns:p14="http://schemas.microsoft.com/office/powerpoint/2010/main" val="40778691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51520" y="404664"/>
            <a:ext cx="8631327" cy="5760640"/>
          </a:xfrm>
        </p:spPr>
      </p:pic>
    </p:spTree>
    <p:extLst>
      <p:ext uri="{BB962C8B-B14F-4D97-AF65-F5344CB8AC3E}">
        <p14:creationId xmlns:p14="http://schemas.microsoft.com/office/powerpoint/2010/main" val="5003943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44110" y="476672"/>
            <a:ext cx="8739219" cy="5832648"/>
          </a:xfrm>
        </p:spPr>
      </p:pic>
    </p:spTree>
    <p:extLst>
      <p:ext uri="{BB962C8B-B14F-4D97-AF65-F5344CB8AC3E}">
        <p14:creationId xmlns:p14="http://schemas.microsoft.com/office/powerpoint/2010/main" val="24329063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p:cNvSpPr>
            <a:spLocks noGrp="1"/>
          </p:cNvSpPr>
          <p:nvPr>
            <p:ph sz="half" idx="2"/>
          </p:nvPr>
        </p:nvSpPr>
        <p:spPr>
          <a:xfrm>
            <a:off x="611560" y="1556792"/>
            <a:ext cx="7776864" cy="4608512"/>
          </a:xfrm>
        </p:spPr>
        <p:txBody>
          <a:bodyPr>
            <a:normAutofit/>
          </a:bodyPr>
          <a:lstStyle/>
          <a:p>
            <a:pPr>
              <a:lnSpc>
                <a:spcPct val="150000"/>
              </a:lnSpc>
              <a:spcAft>
                <a:spcPts val="0"/>
              </a:spcAft>
              <a:tabLst>
                <a:tab pos="180340" algn="l"/>
              </a:tabLst>
            </a:pPr>
            <a:r>
              <a:rPr lang="lt-LT" sz="2800" dirty="0" smtClean="0">
                <a:latin typeface="Times New Roman"/>
                <a:ea typeface="Calibri"/>
                <a:cs typeface="Times New Roman"/>
              </a:rPr>
              <a:t>Sustiprėjo </a:t>
            </a:r>
            <a:r>
              <a:rPr lang="lt-LT" sz="2800" dirty="0">
                <a:latin typeface="Times New Roman"/>
                <a:ea typeface="Calibri"/>
                <a:cs typeface="Times New Roman"/>
              </a:rPr>
              <a:t>ugdytinių šeimų ir pedagogų </a:t>
            </a:r>
            <a:r>
              <a:rPr lang="lt-LT" sz="2800" dirty="0" smtClean="0">
                <a:latin typeface="Times New Roman"/>
                <a:ea typeface="Calibri"/>
                <a:cs typeface="Times New Roman"/>
              </a:rPr>
              <a:t>bendradarbiavimas.</a:t>
            </a:r>
          </a:p>
          <a:p>
            <a:pPr marL="68580" indent="0">
              <a:lnSpc>
                <a:spcPct val="150000"/>
              </a:lnSpc>
              <a:spcAft>
                <a:spcPts val="0"/>
              </a:spcAft>
              <a:buNone/>
              <a:tabLst>
                <a:tab pos="180340" algn="l"/>
              </a:tabLst>
            </a:pPr>
            <a:endParaRPr lang="lt-LT" sz="2800" dirty="0">
              <a:latin typeface="Calibri"/>
              <a:ea typeface="Calibri"/>
              <a:cs typeface="Times New Roman"/>
            </a:endParaRPr>
          </a:p>
          <a:p>
            <a:pPr algn="just">
              <a:lnSpc>
                <a:spcPct val="150000"/>
              </a:lnSpc>
              <a:spcAft>
                <a:spcPts val="0"/>
              </a:spcAft>
              <a:tabLst>
                <a:tab pos="180340" algn="l"/>
              </a:tabLst>
            </a:pPr>
            <a:r>
              <a:rPr lang="lt-LT" sz="2800" dirty="0" smtClean="0">
                <a:latin typeface="Times New Roman"/>
                <a:ea typeface="Calibri"/>
                <a:cs typeface="Times New Roman"/>
              </a:rPr>
              <a:t> Atsiskleidė vaikų individualumas.</a:t>
            </a:r>
          </a:p>
          <a:p>
            <a:pPr algn="just">
              <a:lnSpc>
                <a:spcPct val="150000"/>
              </a:lnSpc>
              <a:spcAft>
                <a:spcPts val="0"/>
              </a:spcAft>
              <a:tabLst>
                <a:tab pos="180340" algn="l"/>
              </a:tabLst>
            </a:pPr>
            <a:endParaRPr lang="lt-LT" sz="2800" dirty="0">
              <a:latin typeface="Calibri"/>
              <a:ea typeface="Calibri"/>
              <a:cs typeface="Times New Roman"/>
            </a:endParaRPr>
          </a:p>
          <a:p>
            <a:r>
              <a:rPr lang="lt-LT" sz="2800" dirty="0">
                <a:latin typeface="Times New Roman"/>
                <a:ea typeface="Calibri"/>
              </a:rPr>
              <a:t> </a:t>
            </a:r>
            <a:r>
              <a:rPr lang="lt-LT" sz="2800" dirty="0" smtClean="0">
                <a:latin typeface="Times New Roman"/>
                <a:ea typeface="Calibri"/>
              </a:rPr>
              <a:t>Buvo puoselėjamos kalėdinės tradicijos.</a:t>
            </a:r>
            <a:endParaRPr lang="lt-LT" sz="2800" dirty="0">
              <a:solidFill>
                <a:srgbClr val="000000"/>
              </a:solidFill>
              <a:latin typeface="Times New Roman"/>
              <a:ea typeface="Calibri"/>
            </a:endParaRPr>
          </a:p>
          <a:p>
            <a:endParaRPr lang="lt-LT" dirty="0"/>
          </a:p>
        </p:txBody>
      </p:sp>
      <p:sp>
        <p:nvSpPr>
          <p:cNvPr id="2" name="Antraštė 1"/>
          <p:cNvSpPr>
            <a:spLocks noGrp="1"/>
          </p:cNvSpPr>
          <p:nvPr>
            <p:ph type="title"/>
          </p:nvPr>
        </p:nvSpPr>
        <p:spPr>
          <a:xfrm>
            <a:off x="395536" y="692696"/>
            <a:ext cx="8280920" cy="817160"/>
          </a:xfrm>
        </p:spPr>
        <p:txBody>
          <a:bodyPr>
            <a:normAutofit/>
          </a:bodyPr>
          <a:lstStyle/>
          <a:p>
            <a:pPr algn="ctr"/>
            <a:r>
              <a:rPr lang="lt-LT" b="1" dirty="0" smtClean="0">
                <a:solidFill>
                  <a:schemeClr val="tx1"/>
                </a:solidFill>
                <a:latin typeface="Times New Roman" pitchFamily="18" charset="0"/>
                <a:cs typeface="Times New Roman" pitchFamily="18" charset="0"/>
              </a:rPr>
              <a:t>REZULTATAS</a:t>
            </a:r>
            <a:endParaRPr lang="lt-LT"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2847176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urinio vietos rezervavimo ženklas 3"/>
          <p:cNvSpPr>
            <a:spLocks noGrp="1"/>
          </p:cNvSpPr>
          <p:nvPr>
            <p:ph sz="half" idx="2"/>
          </p:nvPr>
        </p:nvSpPr>
        <p:spPr>
          <a:xfrm>
            <a:off x="1043608" y="980729"/>
            <a:ext cx="2736304" cy="3384375"/>
          </a:xfrm>
        </p:spPr>
        <p:txBody>
          <a:bodyPr>
            <a:normAutofit fontScale="70000" lnSpcReduction="20000"/>
          </a:bodyPr>
          <a:lstStyle/>
          <a:p>
            <a:pPr indent="0" algn="ctr">
              <a:lnSpc>
                <a:spcPct val="150000"/>
              </a:lnSpc>
              <a:spcAft>
                <a:spcPts val="0"/>
              </a:spcAft>
              <a:buNone/>
            </a:pPr>
            <a:r>
              <a:rPr lang="lt-LT" sz="4700" dirty="0" smtClean="0">
                <a:solidFill>
                  <a:srgbClr val="000000"/>
                </a:solidFill>
                <a:latin typeface="Times New Roman"/>
                <a:ea typeface="Calibri"/>
              </a:rPr>
              <a:t>Lavinami visų šeimos narių oratoriniai gebėjimai</a:t>
            </a:r>
            <a:endParaRPr lang="lt-LT" sz="4700" dirty="0">
              <a:solidFill>
                <a:srgbClr val="000000"/>
              </a:solidFill>
              <a:latin typeface="Times New Roman"/>
              <a:ea typeface="Calibri"/>
            </a:endParaRPr>
          </a:p>
          <a:p>
            <a:endParaRPr lang="lt-LT" dirty="0"/>
          </a:p>
        </p:txBody>
      </p:sp>
      <p:sp>
        <p:nvSpPr>
          <p:cNvPr id="6" name="Turinio vietos rezervavimo ženklas 5"/>
          <p:cNvSpPr>
            <a:spLocks noGrp="1"/>
          </p:cNvSpPr>
          <p:nvPr>
            <p:ph sz="quarter" idx="4"/>
          </p:nvPr>
        </p:nvSpPr>
        <p:spPr>
          <a:xfrm>
            <a:off x="4211960" y="2132856"/>
            <a:ext cx="4464496" cy="3677635"/>
          </a:xfrm>
        </p:spPr>
        <p:txBody>
          <a:bodyPr>
            <a:normAutofit/>
          </a:bodyPr>
          <a:lstStyle/>
          <a:p>
            <a:pPr marL="68580" indent="0">
              <a:buNone/>
            </a:pPr>
            <a:r>
              <a:rPr lang="lt-LT" sz="5400" dirty="0" smtClean="0">
                <a:solidFill>
                  <a:schemeClr val="tx1"/>
                </a:solidFill>
                <a:latin typeface="Times New Roman" pitchFamily="18" charset="0"/>
                <a:cs typeface="Times New Roman" pitchFamily="18" charset="0"/>
              </a:rPr>
              <a:t>Ugdomas komandinis darbas</a:t>
            </a:r>
            <a:endParaRPr lang="lt-LT" sz="54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722623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urinio vietos rezervavimo ženklas 7"/>
          <p:cNvSpPr>
            <a:spLocks noGrp="1"/>
          </p:cNvSpPr>
          <p:nvPr>
            <p:ph sz="quarter" idx="13"/>
          </p:nvPr>
        </p:nvSpPr>
        <p:spPr>
          <a:xfrm>
            <a:off x="251520" y="332656"/>
            <a:ext cx="8640960" cy="6480720"/>
          </a:xfrm>
        </p:spPr>
        <p:txBody>
          <a:bodyPr>
            <a:normAutofit/>
          </a:bodyPr>
          <a:lstStyle/>
          <a:p>
            <a:r>
              <a:rPr lang="lt-LT" dirty="0" smtClean="0"/>
              <a:t>Vaiko ugdymosi pasiekimų sričių plėtotė:</a:t>
            </a:r>
          </a:p>
          <a:p>
            <a:pPr marL="45720" indent="0">
              <a:buNone/>
            </a:pPr>
            <a:endParaRPr lang="lt-LT" dirty="0" smtClean="0"/>
          </a:p>
          <a:p>
            <a:pPr marL="45720" indent="0">
              <a:buNone/>
            </a:pPr>
            <a:r>
              <a:rPr lang="lt-LT" sz="2400" dirty="0" smtClean="0"/>
              <a:t>1.Fizinis aktyvumas.</a:t>
            </a:r>
          </a:p>
          <a:p>
            <a:pPr marL="45720" indent="0">
              <a:buNone/>
            </a:pPr>
            <a:r>
              <a:rPr lang="lt-LT" sz="2400" dirty="0" smtClean="0"/>
              <a:t>2.Savireguliacija ir savikontrolė.</a:t>
            </a:r>
          </a:p>
          <a:p>
            <a:pPr marL="45720" indent="0">
              <a:buNone/>
            </a:pPr>
            <a:r>
              <a:rPr lang="lt-LT" sz="2400" dirty="0"/>
              <a:t>3</a:t>
            </a:r>
            <a:r>
              <a:rPr lang="lt-LT" sz="2400" dirty="0" smtClean="0"/>
              <a:t>.Savivoka ir savigarba.</a:t>
            </a:r>
          </a:p>
          <a:p>
            <a:pPr marL="45720" indent="0">
              <a:buNone/>
            </a:pPr>
            <a:r>
              <a:rPr lang="lt-LT" sz="2400" dirty="0"/>
              <a:t>4</a:t>
            </a:r>
            <a:r>
              <a:rPr lang="lt-LT" sz="2400" dirty="0" smtClean="0"/>
              <a:t>.Santykiai su suaugusiais.</a:t>
            </a:r>
          </a:p>
          <a:p>
            <a:pPr marL="45720" indent="0">
              <a:buNone/>
            </a:pPr>
            <a:r>
              <a:rPr lang="lt-LT" sz="2400" dirty="0"/>
              <a:t>5</a:t>
            </a:r>
            <a:r>
              <a:rPr lang="lt-LT" sz="2400" dirty="0" smtClean="0"/>
              <a:t>.Santykiai su bendraamžiais.</a:t>
            </a:r>
          </a:p>
          <a:p>
            <a:pPr marL="45720" indent="0">
              <a:buNone/>
            </a:pPr>
            <a:r>
              <a:rPr lang="lt-LT" sz="2400" dirty="0"/>
              <a:t>6</a:t>
            </a:r>
            <a:r>
              <a:rPr lang="lt-LT" sz="2400" dirty="0" smtClean="0"/>
              <a:t>.Sakytinė kalba.</a:t>
            </a:r>
          </a:p>
          <a:p>
            <a:pPr marL="45720" indent="0">
              <a:buNone/>
            </a:pPr>
            <a:r>
              <a:rPr lang="lt-LT" sz="2400" dirty="0"/>
              <a:t>7</a:t>
            </a:r>
            <a:r>
              <a:rPr lang="lt-LT" sz="2400" dirty="0" smtClean="0"/>
              <a:t>.Meninė raiška.</a:t>
            </a:r>
          </a:p>
          <a:p>
            <a:pPr marL="45720" indent="0">
              <a:buNone/>
            </a:pPr>
            <a:r>
              <a:rPr lang="lt-LT" sz="2400" dirty="0"/>
              <a:t>8</a:t>
            </a:r>
            <a:r>
              <a:rPr lang="lt-LT" sz="2400" dirty="0" smtClean="0"/>
              <a:t>.Estetinis suvokimas.</a:t>
            </a:r>
          </a:p>
          <a:p>
            <a:pPr marL="45720" indent="0">
              <a:buNone/>
            </a:pPr>
            <a:r>
              <a:rPr lang="lt-LT" sz="2400" dirty="0"/>
              <a:t>9</a:t>
            </a:r>
            <a:r>
              <a:rPr lang="lt-LT" sz="2400" dirty="0" smtClean="0"/>
              <a:t>.Iniciatyvumas ir atkaklumas.</a:t>
            </a:r>
          </a:p>
          <a:p>
            <a:pPr marL="45720" indent="0">
              <a:buNone/>
            </a:pPr>
            <a:r>
              <a:rPr lang="lt-LT" sz="2400" dirty="0" smtClean="0"/>
              <a:t>10.Kūrybiškumas.</a:t>
            </a:r>
          </a:p>
          <a:p>
            <a:pPr marL="45720" indent="0">
              <a:buNone/>
            </a:pPr>
            <a:endParaRPr lang="lt-LT" dirty="0"/>
          </a:p>
        </p:txBody>
      </p:sp>
    </p:spTree>
    <p:extLst>
      <p:ext uri="{BB962C8B-B14F-4D97-AF65-F5344CB8AC3E}">
        <p14:creationId xmlns:p14="http://schemas.microsoft.com/office/powerpoint/2010/main" val="2615915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sz="half" idx="2"/>
          </p:nvPr>
        </p:nvSpPr>
        <p:spPr>
          <a:xfrm>
            <a:off x="755576" y="836712"/>
            <a:ext cx="7632848" cy="5472608"/>
          </a:xfrm>
        </p:spPr>
        <p:txBody>
          <a:bodyPr>
            <a:normAutofit fontScale="92500" lnSpcReduction="20000"/>
          </a:bodyPr>
          <a:lstStyle/>
          <a:p>
            <a:pPr marL="68580" indent="0" algn="ctr">
              <a:buNone/>
            </a:pPr>
            <a:r>
              <a:rPr lang="lt-LT" sz="3600" dirty="0" smtClean="0">
                <a:solidFill>
                  <a:schemeClr val="tx1"/>
                </a:solidFill>
                <a:latin typeface="Times New Roman" pitchFamily="18" charset="0"/>
                <a:cs typeface="Times New Roman" pitchFamily="18" charset="0"/>
              </a:rPr>
              <a:t>Ugdomos vaikų, tėvų, darželio bendruomenės narių socialinės emocinės kompetencijos:</a:t>
            </a:r>
          </a:p>
          <a:p>
            <a:pPr marL="68580" indent="0" algn="ctr">
              <a:buNone/>
            </a:pPr>
            <a:r>
              <a:rPr lang="lt-LT" sz="3600" b="1" dirty="0" smtClean="0">
                <a:solidFill>
                  <a:schemeClr val="tx1"/>
                </a:solidFill>
                <a:latin typeface="Times New Roman" pitchFamily="18" charset="0"/>
                <a:cs typeface="Times New Roman" pitchFamily="18" charset="0"/>
              </a:rPr>
              <a:t>Savimonė</a:t>
            </a:r>
            <a:r>
              <a:rPr lang="lt-LT" sz="3600" dirty="0" smtClean="0">
                <a:solidFill>
                  <a:schemeClr val="tx1"/>
                </a:solidFill>
                <a:latin typeface="Times New Roman" pitchFamily="18" charset="0"/>
                <a:cs typeface="Times New Roman" pitchFamily="18" charset="0"/>
              </a:rPr>
              <a:t> (stiprybių atpažinimas, </a:t>
            </a:r>
            <a:r>
              <a:rPr lang="lt-LT" sz="3600" dirty="0" err="1" smtClean="0">
                <a:solidFill>
                  <a:schemeClr val="tx1"/>
                </a:solidFill>
                <a:latin typeface="Times New Roman" pitchFamily="18" charset="0"/>
                <a:cs typeface="Times New Roman" pitchFamily="18" charset="0"/>
              </a:rPr>
              <a:t>savimotyvacija</a:t>
            </a:r>
            <a:r>
              <a:rPr lang="lt-LT" sz="3600" dirty="0" smtClean="0">
                <a:solidFill>
                  <a:schemeClr val="tx1"/>
                </a:solidFill>
                <a:latin typeface="Times New Roman" pitchFamily="18" charset="0"/>
                <a:cs typeface="Times New Roman" pitchFamily="18" charset="0"/>
              </a:rPr>
              <a:t>, tikslų siekimas, realių tikslų išsikėlimas, pozityvus nusiteikimas)</a:t>
            </a:r>
          </a:p>
          <a:p>
            <a:pPr marL="68580" indent="0" algn="ctr">
              <a:buNone/>
            </a:pPr>
            <a:r>
              <a:rPr lang="lt-LT" sz="3600" b="1" dirty="0" smtClean="0">
                <a:solidFill>
                  <a:schemeClr val="tx1"/>
                </a:solidFill>
                <a:latin typeface="Times New Roman" pitchFamily="18" charset="0"/>
                <a:cs typeface="Times New Roman" pitchFamily="18" charset="0"/>
              </a:rPr>
              <a:t>Savitvarda</a:t>
            </a:r>
            <a:r>
              <a:rPr lang="lt-LT" sz="3600" dirty="0" smtClean="0">
                <a:solidFill>
                  <a:schemeClr val="tx1"/>
                </a:solidFill>
                <a:latin typeface="Times New Roman" pitchFamily="18" charset="0"/>
                <a:cs typeface="Times New Roman" pitchFamily="18" charset="0"/>
              </a:rPr>
              <a:t> (streso valdymas)</a:t>
            </a:r>
          </a:p>
          <a:p>
            <a:pPr marL="68580" indent="0" algn="ctr">
              <a:buNone/>
            </a:pPr>
            <a:r>
              <a:rPr lang="lt-LT" sz="3600" b="1" dirty="0" smtClean="0">
                <a:solidFill>
                  <a:schemeClr val="tx1"/>
                </a:solidFill>
                <a:latin typeface="Times New Roman" pitchFamily="18" charset="0"/>
                <a:cs typeface="Times New Roman" pitchFamily="18" charset="0"/>
              </a:rPr>
              <a:t>Socialinis sąmoningumas </a:t>
            </a:r>
            <a:r>
              <a:rPr lang="lt-LT" sz="3600" dirty="0" smtClean="0">
                <a:solidFill>
                  <a:schemeClr val="tx1"/>
                </a:solidFill>
                <a:latin typeface="Times New Roman" pitchFamily="18" charset="0"/>
                <a:cs typeface="Times New Roman" pitchFamily="18" charset="0"/>
              </a:rPr>
              <a:t>(įvairovės gerbimas)</a:t>
            </a:r>
          </a:p>
          <a:p>
            <a:pPr marL="68580" indent="0" algn="ctr">
              <a:buNone/>
            </a:pPr>
            <a:r>
              <a:rPr lang="lt-LT" sz="3600" b="1" dirty="0" smtClean="0">
                <a:solidFill>
                  <a:schemeClr val="tx1"/>
                </a:solidFill>
                <a:latin typeface="Times New Roman" pitchFamily="18" charset="0"/>
                <a:cs typeface="Times New Roman" pitchFamily="18" charset="0"/>
              </a:rPr>
              <a:t>Tarpusavio santykiai</a:t>
            </a:r>
          </a:p>
          <a:p>
            <a:pPr marL="68580" indent="0" algn="ctr">
              <a:buNone/>
            </a:pPr>
            <a:r>
              <a:rPr lang="lt-LT" sz="3600" b="1" dirty="0" smtClean="0">
                <a:solidFill>
                  <a:schemeClr val="tx1"/>
                </a:solidFill>
                <a:latin typeface="Times New Roman" pitchFamily="18" charset="0"/>
                <a:cs typeface="Times New Roman" pitchFamily="18" charset="0"/>
              </a:rPr>
              <a:t>Atsakingas sprendimų priėmimas</a:t>
            </a:r>
            <a:endParaRPr lang="lt-LT" sz="36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06177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692696"/>
            <a:ext cx="8208912" cy="1477968"/>
          </a:xfrm>
        </p:spPr>
        <p:txBody>
          <a:bodyPr>
            <a:noAutofit/>
          </a:bodyPr>
          <a:lstStyle/>
          <a:p>
            <a:pPr algn="ctr"/>
            <a:r>
              <a:rPr lang="lt-LT" sz="7200" b="1" dirty="0" smtClean="0">
                <a:latin typeface="Times New Roman" pitchFamily="18" charset="0"/>
                <a:cs typeface="Times New Roman" pitchFamily="18" charset="0"/>
              </a:rPr>
              <a:t>AČIŪ</a:t>
            </a:r>
            <a:endParaRPr lang="lt-LT" sz="7200" b="1" dirty="0">
              <a:latin typeface="Times New Roman" pitchFamily="18" charset="0"/>
              <a:cs typeface="Times New Roman" pitchFamily="18" charset="0"/>
            </a:endParaRPr>
          </a:p>
        </p:txBody>
      </p:sp>
      <p:sp>
        <p:nvSpPr>
          <p:cNvPr id="3" name="Turinio vietos rezervavimo ženklas 2"/>
          <p:cNvSpPr>
            <a:spLocks noGrp="1"/>
          </p:cNvSpPr>
          <p:nvPr>
            <p:ph sz="quarter" idx="13"/>
          </p:nvPr>
        </p:nvSpPr>
        <p:spPr>
          <a:xfrm>
            <a:off x="395536" y="1844824"/>
            <a:ext cx="8208912" cy="4752528"/>
          </a:xfrm>
        </p:spPr>
        <p:txBody>
          <a:bodyPr>
            <a:normAutofit/>
          </a:bodyPr>
          <a:lstStyle/>
          <a:p>
            <a:pPr marL="68580" indent="0" algn="ctr">
              <a:buNone/>
            </a:pPr>
            <a:r>
              <a:rPr lang="lt-LT" sz="3600" dirty="0" smtClean="0">
                <a:solidFill>
                  <a:schemeClr val="accent1"/>
                </a:solidFill>
                <a:latin typeface="Times New Roman" pitchFamily="18" charset="0"/>
                <a:cs typeface="Times New Roman" pitchFamily="18" charset="0"/>
              </a:rPr>
              <a:t>Lopšelio–darželio socialinei pedagogei Astai K. ir meninio ugdymo mokytojai Otilijai P. </a:t>
            </a:r>
            <a:r>
              <a:rPr lang="lt-LT" sz="3600" dirty="0" smtClean="0">
                <a:solidFill>
                  <a:schemeClr val="tx2">
                    <a:lumMod val="60000"/>
                    <a:lumOff val="40000"/>
                  </a:schemeClr>
                </a:solidFill>
                <a:latin typeface="Times New Roman" pitchFamily="18" charset="0"/>
                <a:cs typeface="Times New Roman" pitchFamily="18" charset="0"/>
              </a:rPr>
              <a:t>už idėjos palaikymą ir organizacinį darbą</a:t>
            </a:r>
            <a:endParaRPr lang="lt-LT" sz="3600" dirty="0">
              <a:solidFill>
                <a:schemeClr val="tx2">
                  <a:lumMod val="60000"/>
                  <a:lumOff val="40000"/>
                </a:schemeClr>
              </a:solidFill>
              <a:latin typeface="Times New Roman" pitchFamily="18" charset="0"/>
              <a:cs typeface="Times New Roman" pitchFamily="18" charset="0"/>
            </a:endParaRPr>
          </a:p>
          <a:p>
            <a:pPr marL="68580" indent="0" algn="ctr">
              <a:buNone/>
            </a:pPr>
            <a:endParaRPr lang="lt-LT" sz="3600" dirty="0"/>
          </a:p>
        </p:txBody>
      </p:sp>
    </p:spTree>
    <p:extLst>
      <p:ext uri="{BB962C8B-B14F-4D97-AF65-F5344CB8AC3E}">
        <p14:creationId xmlns:p14="http://schemas.microsoft.com/office/powerpoint/2010/main" val="630902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043608" y="764704"/>
            <a:ext cx="7024744" cy="792088"/>
          </a:xfrm>
        </p:spPr>
        <p:txBody>
          <a:bodyPr/>
          <a:lstStyle/>
          <a:p>
            <a:pPr algn="ctr"/>
            <a:r>
              <a:rPr lang="lt-LT" sz="3600" b="1" dirty="0">
                <a:solidFill>
                  <a:prstClr val="black"/>
                </a:solidFill>
              </a:rPr>
              <a:t>U</a:t>
            </a:r>
            <a:r>
              <a:rPr lang="lt-LT" sz="3600" b="1" dirty="0" smtClean="0">
                <a:solidFill>
                  <a:prstClr val="black"/>
                </a:solidFill>
              </a:rPr>
              <a:t>ždaviniai</a:t>
            </a:r>
            <a:endParaRPr lang="lt-LT" dirty="0"/>
          </a:p>
        </p:txBody>
      </p:sp>
      <p:sp>
        <p:nvSpPr>
          <p:cNvPr id="3" name="Turinio vietos rezervavimo ženklas 2"/>
          <p:cNvSpPr>
            <a:spLocks noGrp="1"/>
          </p:cNvSpPr>
          <p:nvPr>
            <p:ph sz="quarter" idx="13"/>
          </p:nvPr>
        </p:nvSpPr>
        <p:spPr>
          <a:xfrm>
            <a:off x="539552" y="1556792"/>
            <a:ext cx="7992888" cy="4824536"/>
          </a:xfrm>
        </p:spPr>
        <p:txBody>
          <a:bodyPr>
            <a:normAutofit/>
          </a:bodyPr>
          <a:lstStyle/>
          <a:p>
            <a:pPr algn="just">
              <a:lnSpc>
                <a:spcPct val="150000"/>
              </a:lnSpc>
              <a:spcAft>
                <a:spcPts val="0"/>
              </a:spcAft>
              <a:tabLst>
                <a:tab pos="180340" algn="l"/>
              </a:tabLst>
            </a:pPr>
            <a:r>
              <a:rPr lang="lt-LT" sz="2800" dirty="0" smtClean="0">
                <a:latin typeface="Times New Roman"/>
                <a:ea typeface="Calibri"/>
                <a:cs typeface="Times New Roman"/>
              </a:rPr>
              <a:t> </a:t>
            </a:r>
            <a:r>
              <a:rPr lang="lt-LT" sz="3600" dirty="0" smtClean="0">
                <a:latin typeface="Times New Roman" pitchFamily="18" charset="0"/>
                <a:ea typeface="Calibri"/>
                <a:cs typeface="Times New Roman" pitchFamily="18" charset="0"/>
              </a:rPr>
              <a:t>Stiprinti </a:t>
            </a:r>
            <a:r>
              <a:rPr lang="lt-LT" sz="3600" dirty="0">
                <a:latin typeface="Times New Roman" pitchFamily="18" charset="0"/>
                <a:ea typeface="Calibri"/>
                <a:cs typeface="Times New Roman" pitchFamily="18" charset="0"/>
              </a:rPr>
              <a:t>ugdytinių šeimų ir pedagogų </a:t>
            </a:r>
            <a:r>
              <a:rPr lang="lt-LT" sz="3600" dirty="0" smtClean="0">
                <a:latin typeface="Times New Roman" pitchFamily="18" charset="0"/>
                <a:ea typeface="Calibri"/>
                <a:cs typeface="Times New Roman" pitchFamily="18" charset="0"/>
              </a:rPr>
              <a:t>bendradarbiavimą.</a:t>
            </a:r>
            <a:endParaRPr lang="lt-LT" sz="3600" dirty="0">
              <a:latin typeface="Times New Roman" pitchFamily="18" charset="0"/>
              <a:ea typeface="Calibri"/>
              <a:cs typeface="Times New Roman" pitchFamily="18" charset="0"/>
            </a:endParaRPr>
          </a:p>
          <a:p>
            <a:pPr algn="just">
              <a:lnSpc>
                <a:spcPct val="150000"/>
              </a:lnSpc>
              <a:spcAft>
                <a:spcPts val="0"/>
              </a:spcAft>
              <a:tabLst>
                <a:tab pos="180340" algn="l"/>
              </a:tabLst>
            </a:pPr>
            <a:r>
              <a:rPr lang="lt-LT" sz="3600" dirty="0" smtClean="0">
                <a:latin typeface="Times New Roman" pitchFamily="18" charset="0"/>
                <a:ea typeface="Calibri"/>
                <a:cs typeface="Times New Roman" pitchFamily="18" charset="0"/>
              </a:rPr>
              <a:t> Ugdyti </a:t>
            </a:r>
            <a:r>
              <a:rPr lang="lt-LT" sz="3600" dirty="0">
                <a:latin typeface="Times New Roman" pitchFamily="18" charset="0"/>
                <a:ea typeface="Calibri"/>
                <a:cs typeface="Times New Roman" pitchFamily="18" charset="0"/>
              </a:rPr>
              <a:t>vaikų </a:t>
            </a:r>
            <a:r>
              <a:rPr lang="lt-LT" sz="3600" dirty="0" smtClean="0">
                <a:latin typeface="Times New Roman" pitchFamily="18" charset="0"/>
                <a:ea typeface="Calibri"/>
                <a:cs typeface="Times New Roman" pitchFamily="18" charset="0"/>
              </a:rPr>
              <a:t>saviraišką.</a:t>
            </a:r>
          </a:p>
          <a:p>
            <a:pPr algn="just">
              <a:lnSpc>
                <a:spcPct val="150000"/>
              </a:lnSpc>
              <a:spcAft>
                <a:spcPts val="0"/>
              </a:spcAft>
            </a:pPr>
            <a:r>
              <a:rPr lang="lt-LT" sz="3600" dirty="0" smtClean="0">
                <a:latin typeface="Times New Roman" pitchFamily="18" charset="0"/>
                <a:ea typeface="Calibri"/>
                <a:cs typeface="Times New Roman" pitchFamily="18" charset="0"/>
              </a:rPr>
              <a:t> Kurti </a:t>
            </a:r>
            <a:r>
              <a:rPr lang="lt-LT" sz="3600" dirty="0">
                <a:latin typeface="Times New Roman" pitchFamily="18" charset="0"/>
                <a:ea typeface="Calibri"/>
                <a:cs typeface="Times New Roman" pitchFamily="18" charset="0"/>
              </a:rPr>
              <a:t>bei puoselėti kalėdines tradicijas.</a:t>
            </a:r>
          </a:p>
          <a:p>
            <a:pPr indent="0" algn="just">
              <a:lnSpc>
                <a:spcPct val="150000"/>
              </a:lnSpc>
              <a:spcAft>
                <a:spcPts val="0"/>
              </a:spcAft>
              <a:buNone/>
            </a:pPr>
            <a:endParaRPr lang="lt-LT" sz="2800" dirty="0">
              <a:solidFill>
                <a:srgbClr val="000000"/>
              </a:solidFill>
              <a:latin typeface="Times New Roman"/>
              <a:ea typeface="Calibri"/>
            </a:endParaRPr>
          </a:p>
          <a:p>
            <a:endParaRPr lang="lt-LT" dirty="0"/>
          </a:p>
        </p:txBody>
      </p:sp>
    </p:spTree>
    <p:extLst>
      <p:ext uri="{BB962C8B-B14F-4D97-AF65-F5344CB8AC3E}">
        <p14:creationId xmlns:p14="http://schemas.microsoft.com/office/powerpoint/2010/main" val="24479684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692696"/>
            <a:ext cx="8208912" cy="1477968"/>
          </a:xfrm>
        </p:spPr>
        <p:txBody>
          <a:bodyPr>
            <a:noAutofit/>
          </a:bodyPr>
          <a:lstStyle/>
          <a:p>
            <a:pPr algn="ctr"/>
            <a:r>
              <a:rPr lang="lt-LT" sz="7200" b="1" dirty="0" smtClean="0">
                <a:latin typeface="Times New Roman" pitchFamily="18" charset="0"/>
                <a:cs typeface="Times New Roman" pitchFamily="18" charset="0"/>
              </a:rPr>
              <a:t>AČIŪ</a:t>
            </a:r>
            <a:endParaRPr lang="lt-LT" sz="7200" b="1" dirty="0">
              <a:latin typeface="Times New Roman" pitchFamily="18" charset="0"/>
              <a:cs typeface="Times New Roman" pitchFamily="18" charset="0"/>
            </a:endParaRPr>
          </a:p>
        </p:txBody>
      </p:sp>
      <p:sp>
        <p:nvSpPr>
          <p:cNvPr id="3" name="Turinio vietos rezervavimo ženklas 2"/>
          <p:cNvSpPr>
            <a:spLocks noGrp="1"/>
          </p:cNvSpPr>
          <p:nvPr>
            <p:ph sz="quarter" idx="13"/>
          </p:nvPr>
        </p:nvSpPr>
        <p:spPr>
          <a:xfrm>
            <a:off x="395536" y="1844824"/>
            <a:ext cx="8208912" cy="4752528"/>
          </a:xfrm>
        </p:spPr>
        <p:txBody>
          <a:bodyPr>
            <a:normAutofit lnSpcReduction="10000"/>
          </a:bodyPr>
          <a:lstStyle/>
          <a:p>
            <a:pPr marL="68580" indent="0" algn="just">
              <a:buNone/>
            </a:pPr>
            <a:r>
              <a:rPr lang="lt-LT" sz="2800" dirty="0" smtClean="0">
                <a:solidFill>
                  <a:schemeClr val="accent1"/>
                </a:solidFill>
                <a:latin typeface="Times New Roman" pitchFamily="18" charset="0"/>
                <a:cs typeface="Times New Roman" pitchFamily="18" charset="0"/>
              </a:rPr>
              <a:t>Lopšelio–darželio pedagogams </a:t>
            </a:r>
            <a:r>
              <a:rPr lang="lt-LT" sz="2800" dirty="0" smtClean="0">
                <a:latin typeface="Times New Roman" pitchFamily="18" charset="0"/>
                <a:cs typeface="Times New Roman" pitchFamily="18" charset="0"/>
              </a:rPr>
              <a:t>už atsakingą, aktyvų, </a:t>
            </a:r>
            <a:r>
              <a:rPr lang="lt-LT" sz="2800" dirty="0" err="1" smtClean="0">
                <a:latin typeface="Times New Roman" pitchFamily="18" charset="0"/>
                <a:cs typeface="Times New Roman" pitchFamily="18" charset="0"/>
              </a:rPr>
              <a:t>komandišką</a:t>
            </a:r>
            <a:r>
              <a:rPr lang="lt-LT" sz="2800" dirty="0" smtClean="0">
                <a:latin typeface="Times New Roman" pitchFamily="18" charset="0"/>
                <a:cs typeface="Times New Roman" pitchFamily="18" charset="0"/>
              </a:rPr>
              <a:t> dalyvavimą.</a:t>
            </a:r>
          </a:p>
          <a:p>
            <a:pPr marL="68580" indent="0" algn="just">
              <a:buNone/>
            </a:pPr>
            <a:r>
              <a:rPr lang="lt-LT" sz="2800" dirty="0" smtClean="0">
                <a:latin typeface="Times New Roman" pitchFamily="18" charset="0"/>
                <a:cs typeface="Times New Roman" pitchFamily="18" charset="0"/>
              </a:rPr>
              <a:t>Ačiū </a:t>
            </a:r>
            <a:r>
              <a:rPr lang="lt-LT" sz="2800" dirty="0" smtClean="0">
                <a:solidFill>
                  <a:schemeClr val="accent1"/>
                </a:solidFill>
                <a:latin typeface="Times New Roman" pitchFamily="18" charset="0"/>
                <a:cs typeface="Times New Roman" pitchFamily="18" charset="0"/>
              </a:rPr>
              <a:t>SAVANORIAMS</a:t>
            </a:r>
            <a:r>
              <a:rPr lang="lt-LT" sz="2800" dirty="0" smtClean="0">
                <a:latin typeface="Times New Roman" pitchFamily="18" charset="0"/>
                <a:cs typeface="Times New Roman" pitchFamily="18" charset="0"/>
              </a:rPr>
              <a:t> Genovaitei už dainą su vaikais, Redos </a:t>
            </a:r>
            <a:r>
              <a:rPr lang="lt-LT" sz="2800" dirty="0" err="1" smtClean="0">
                <a:latin typeface="Times New Roman" pitchFamily="18" charset="0"/>
                <a:cs typeface="Times New Roman" pitchFamily="18" charset="0"/>
              </a:rPr>
              <a:t>Gedrimienės</a:t>
            </a:r>
            <a:r>
              <a:rPr lang="lt-LT" sz="2800" dirty="0" smtClean="0">
                <a:latin typeface="Times New Roman" pitchFamily="18" charset="0"/>
                <a:cs typeface="Times New Roman" pitchFamily="18" charset="0"/>
              </a:rPr>
              <a:t> dukrai Karolinai už griežimą smuiku, už kompiuterio valdymą </a:t>
            </a:r>
            <a:r>
              <a:rPr lang="lt-LT" sz="2800" dirty="0">
                <a:latin typeface="Times New Roman" pitchFamily="18" charset="0"/>
                <a:cs typeface="Times New Roman" pitchFamily="18" charset="0"/>
              </a:rPr>
              <a:t>S</a:t>
            </a:r>
            <a:r>
              <a:rPr lang="lt-LT" sz="2800" dirty="0" smtClean="0">
                <a:latin typeface="Times New Roman" pitchFamily="18" charset="0"/>
                <a:cs typeface="Times New Roman" pitchFamily="18" charset="0"/>
              </a:rPr>
              <a:t>andrai D., už svečių sutikimą Rasai J., už vaikų priežiūrą Ritai J., Redai J., Vidai A., Daliai Š., už salės puošybą Jolantai M., Sandrai R., Angelei S., Aušrai B., už pagalbą valgykloje Jolantai M., Redai J., Zitai J., Saulei L., Vilijai Ž., už skanius patiekalus Ramutei </a:t>
            </a:r>
            <a:r>
              <a:rPr lang="lt-LT" sz="2800" dirty="0">
                <a:latin typeface="Times New Roman" pitchFamily="18" charset="0"/>
                <a:cs typeface="Times New Roman" pitchFamily="18" charset="0"/>
              </a:rPr>
              <a:t>K</a:t>
            </a:r>
            <a:r>
              <a:rPr lang="lt-LT" sz="2800" dirty="0" smtClean="0">
                <a:latin typeface="Times New Roman" pitchFamily="18" charset="0"/>
                <a:cs typeface="Times New Roman" pitchFamily="18" charset="0"/>
              </a:rPr>
              <a:t>., Angelei S., Renatai L., Aušrai B., Romai P., Laimai V. </a:t>
            </a:r>
            <a:endParaRPr lang="lt-LT" sz="2800" dirty="0">
              <a:latin typeface="Times New Roman" pitchFamily="18" charset="0"/>
              <a:cs typeface="Times New Roman" pitchFamily="18" charset="0"/>
            </a:endParaRPr>
          </a:p>
          <a:p>
            <a:pPr marL="68580" indent="0">
              <a:buNone/>
            </a:pPr>
            <a:endParaRPr lang="lt-LT" dirty="0"/>
          </a:p>
        </p:txBody>
      </p:sp>
    </p:spTree>
    <p:extLst>
      <p:ext uri="{BB962C8B-B14F-4D97-AF65-F5344CB8AC3E}">
        <p14:creationId xmlns:p14="http://schemas.microsoft.com/office/powerpoint/2010/main" val="30458221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692696"/>
            <a:ext cx="8208912" cy="1477968"/>
          </a:xfrm>
        </p:spPr>
        <p:txBody>
          <a:bodyPr>
            <a:noAutofit/>
          </a:bodyPr>
          <a:lstStyle/>
          <a:p>
            <a:pPr algn="ctr"/>
            <a:r>
              <a:rPr lang="lt-LT" sz="7200" b="1" dirty="0" smtClean="0">
                <a:latin typeface="Times New Roman" pitchFamily="18" charset="0"/>
                <a:cs typeface="Times New Roman" pitchFamily="18" charset="0"/>
              </a:rPr>
              <a:t>AČIŪ</a:t>
            </a:r>
            <a:endParaRPr lang="lt-LT" sz="7200" b="1" dirty="0">
              <a:latin typeface="Times New Roman" pitchFamily="18" charset="0"/>
              <a:cs typeface="Times New Roman" pitchFamily="18" charset="0"/>
            </a:endParaRPr>
          </a:p>
        </p:txBody>
      </p:sp>
      <p:sp>
        <p:nvSpPr>
          <p:cNvPr id="3" name="Turinio vietos rezervavimo ženklas 2"/>
          <p:cNvSpPr>
            <a:spLocks noGrp="1"/>
          </p:cNvSpPr>
          <p:nvPr>
            <p:ph sz="quarter" idx="13"/>
          </p:nvPr>
        </p:nvSpPr>
        <p:spPr>
          <a:xfrm>
            <a:off x="395536" y="1844824"/>
            <a:ext cx="8208912" cy="4752528"/>
          </a:xfrm>
        </p:spPr>
        <p:txBody>
          <a:bodyPr>
            <a:normAutofit/>
          </a:bodyPr>
          <a:lstStyle/>
          <a:p>
            <a:pPr marL="68580" indent="0" algn="ctr">
              <a:buNone/>
            </a:pPr>
            <a:endParaRPr lang="lt-LT" sz="3600" dirty="0" smtClean="0">
              <a:solidFill>
                <a:schemeClr val="accent1"/>
              </a:solidFill>
              <a:latin typeface="Times New Roman" pitchFamily="18" charset="0"/>
              <a:cs typeface="Times New Roman" pitchFamily="18" charset="0"/>
            </a:endParaRPr>
          </a:p>
          <a:p>
            <a:pPr marL="68580" indent="0" algn="ctr">
              <a:buNone/>
            </a:pPr>
            <a:r>
              <a:rPr lang="lt-LT" sz="4400" dirty="0" smtClean="0">
                <a:solidFill>
                  <a:schemeClr val="accent1"/>
                </a:solidFill>
                <a:latin typeface="Times New Roman" pitchFamily="18" charset="0"/>
                <a:cs typeface="Times New Roman" pitchFamily="18" charset="0"/>
              </a:rPr>
              <a:t>Tiems, kurie buvote smalsūs, žingeidūs, kurie palaikėte, paskatinote ir noriai dalyvavote renginyje</a:t>
            </a:r>
            <a:endParaRPr lang="lt-LT" sz="4400" dirty="0">
              <a:latin typeface="Times New Roman" pitchFamily="18" charset="0"/>
              <a:cs typeface="Times New Roman" pitchFamily="18" charset="0"/>
            </a:endParaRPr>
          </a:p>
          <a:p>
            <a:pPr marL="68580" indent="0" algn="ctr">
              <a:buNone/>
            </a:pPr>
            <a:endParaRPr lang="lt-LT" sz="3600" dirty="0"/>
          </a:p>
        </p:txBody>
      </p:sp>
    </p:spTree>
    <p:extLst>
      <p:ext uri="{BB962C8B-B14F-4D97-AF65-F5344CB8AC3E}">
        <p14:creationId xmlns:p14="http://schemas.microsoft.com/office/powerpoint/2010/main" val="3882067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539552" y="764704"/>
            <a:ext cx="8136904" cy="5688632"/>
          </a:xfrm>
        </p:spPr>
        <p:txBody>
          <a:bodyPr>
            <a:normAutofit/>
          </a:bodyPr>
          <a:lstStyle/>
          <a:p>
            <a:pPr marL="68580" indent="0" algn="ctr">
              <a:buNone/>
            </a:pPr>
            <a:endParaRPr lang="lt-LT" sz="5400" dirty="0" smtClean="0"/>
          </a:p>
          <a:p>
            <a:pPr marL="68580" indent="0" algn="ctr">
              <a:buNone/>
            </a:pPr>
            <a:r>
              <a:rPr lang="lt-LT" sz="5400" dirty="0" smtClean="0"/>
              <a:t>Kūrybinės veiklos apibendrinimą </a:t>
            </a:r>
            <a:r>
              <a:rPr lang="lt-LT" sz="5400" dirty="0" smtClean="0">
                <a:solidFill>
                  <a:schemeClr val="accent1"/>
                </a:solidFill>
              </a:rPr>
              <a:t>parengė </a:t>
            </a:r>
          </a:p>
          <a:p>
            <a:pPr marL="68580" indent="0" algn="ctr">
              <a:buNone/>
            </a:pPr>
            <a:r>
              <a:rPr lang="lt-LT" sz="5400" dirty="0" smtClean="0"/>
              <a:t>direktorė Indrė </a:t>
            </a:r>
            <a:r>
              <a:rPr lang="lt-LT" sz="5400" dirty="0" err="1" smtClean="0"/>
              <a:t>Matevičienė</a:t>
            </a:r>
            <a:endParaRPr lang="lt-LT" sz="5400" dirty="0"/>
          </a:p>
        </p:txBody>
      </p:sp>
    </p:spTree>
    <p:extLst>
      <p:ext uri="{BB962C8B-B14F-4D97-AF65-F5344CB8AC3E}">
        <p14:creationId xmlns:p14="http://schemas.microsoft.com/office/powerpoint/2010/main" val="3712793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908720"/>
            <a:ext cx="7776864" cy="648072"/>
          </a:xfrm>
        </p:spPr>
        <p:txBody>
          <a:bodyPr>
            <a:normAutofit/>
          </a:bodyPr>
          <a:lstStyle/>
          <a:p>
            <a:pPr algn="ctr"/>
            <a:r>
              <a:rPr lang="lt-LT" sz="3600" b="1" dirty="0">
                <a:solidFill>
                  <a:prstClr val="black"/>
                </a:solidFill>
              </a:rPr>
              <a:t>D</a:t>
            </a:r>
            <a:r>
              <a:rPr lang="lt-LT" sz="3600" b="1" dirty="0" smtClean="0">
                <a:solidFill>
                  <a:prstClr val="black"/>
                </a:solidFill>
              </a:rPr>
              <a:t>alyviai</a:t>
            </a:r>
            <a:endParaRPr lang="lt-LT" dirty="0"/>
          </a:p>
        </p:txBody>
      </p:sp>
      <p:sp>
        <p:nvSpPr>
          <p:cNvPr id="3" name="Turinio vietos rezervavimo ženklas 2"/>
          <p:cNvSpPr>
            <a:spLocks noGrp="1"/>
          </p:cNvSpPr>
          <p:nvPr>
            <p:ph sz="quarter" idx="13"/>
          </p:nvPr>
        </p:nvSpPr>
        <p:spPr>
          <a:xfrm>
            <a:off x="539552" y="1556792"/>
            <a:ext cx="8064896" cy="4824536"/>
          </a:xfrm>
        </p:spPr>
        <p:txBody>
          <a:bodyPr>
            <a:normAutofit/>
          </a:bodyPr>
          <a:lstStyle/>
          <a:p>
            <a:pPr marL="68580" indent="0">
              <a:buNone/>
            </a:pPr>
            <a:endParaRPr lang="lt-LT" sz="3200" b="1" dirty="0" smtClean="0">
              <a:solidFill>
                <a:schemeClr val="tx1"/>
              </a:solidFill>
            </a:endParaRPr>
          </a:p>
          <a:p>
            <a:pPr marL="68580" indent="0">
              <a:buNone/>
            </a:pPr>
            <a:r>
              <a:rPr lang="lt-LT" sz="4000" b="1" dirty="0" smtClean="0">
                <a:solidFill>
                  <a:schemeClr val="tx1"/>
                </a:solidFill>
              </a:rPr>
              <a:t>Dalyvavo 25 lopšelio-darželio „Saulutė“ šeimos, 1 šeima iš Raseinių lopšelio-darželio „</a:t>
            </a:r>
            <a:r>
              <a:rPr lang="lt-LT" sz="4000" b="1" dirty="0" err="1" smtClean="0">
                <a:solidFill>
                  <a:schemeClr val="tx1"/>
                </a:solidFill>
              </a:rPr>
              <a:t>Liepaitė“ir</a:t>
            </a:r>
            <a:r>
              <a:rPr lang="lt-LT" sz="4000" b="1" dirty="0" smtClean="0">
                <a:solidFill>
                  <a:schemeClr val="tx1"/>
                </a:solidFill>
              </a:rPr>
              <a:t> 1 šeima iš Raseinių rajono Nemakščių darželio.</a:t>
            </a:r>
          </a:p>
          <a:p>
            <a:pPr marL="68580" indent="0" algn="ctr">
              <a:buNone/>
            </a:pPr>
            <a:r>
              <a:rPr lang="lt-LT" sz="4000" b="1" i="1" dirty="0" smtClean="0">
                <a:solidFill>
                  <a:schemeClr val="tx1"/>
                </a:solidFill>
              </a:rPr>
              <a:t>Dalyvavo 47 rajono vaikai</a:t>
            </a:r>
          </a:p>
          <a:p>
            <a:pPr marL="68580" indent="0">
              <a:buNone/>
            </a:pPr>
            <a:endParaRPr lang="lt-LT" sz="3200" b="1" dirty="0">
              <a:solidFill>
                <a:schemeClr val="tx1"/>
              </a:solidFill>
            </a:endParaRPr>
          </a:p>
          <a:p>
            <a:pPr marL="68580" indent="0">
              <a:buNone/>
            </a:pPr>
            <a:endParaRPr lang="lt-LT" sz="3200" b="1" dirty="0">
              <a:solidFill>
                <a:schemeClr val="tx1"/>
              </a:solidFill>
            </a:endParaRPr>
          </a:p>
          <a:p>
            <a:pPr marL="68580" indent="0">
              <a:buNone/>
            </a:pPr>
            <a:endParaRPr lang="lt-LT" dirty="0">
              <a:solidFill>
                <a:schemeClr val="tx1"/>
              </a:solidFill>
            </a:endParaRPr>
          </a:p>
          <a:p>
            <a:endParaRPr lang="lt-LT" dirty="0"/>
          </a:p>
        </p:txBody>
      </p:sp>
    </p:spTree>
    <p:extLst>
      <p:ext uri="{BB962C8B-B14F-4D97-AF65-F5344CB8AC3E}">
        <p14:creationId xmlns:p14="http://schemas.microsoft.com/office/powerpoint/2010/main" val="2220136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o vietos rezervavimo ženklas 4"/>
          <p:cNvSpPr>
            <a:spLocks noGrp="1"/>
          </p:cNvSpPr>
          <p:nvPr>
            <p:ph type="body" idx="1"/>
          </p:nvPr>
        </p:nvSpPr>
        <p:spPr>
          <a:xfrm>
            <a:off x="5436096" y="2636912"/>
            <a:ext cx="3135514" cy="1440160"/>
          </a:xfrm>
        </p:spPr>
        <p:txBody>
          <a:bodyPr>
            <a:normAutofit/>
          </a:bodyPr>
          <a:lstStyle/>
          <a:p>
            <a:pPr marL="68580" lvl="0">
              <a:buClr>
                <a:srgbClr val="94C600"/>
              </a:buClr>
            </a:pPr>
            <a:endParaRPr lang="lt-LT" sz="1800" b="0" dirty="0">
              <a:solidFill>
                <a:prstClr val="black"/>
              </a:solidFill>
            </a:endParaRPr>
          </a:p>
          <a:p>
            <a:endParaRPr lang="lt-LT" dirty="0"/>
          </a:p>
        </p:txBody>
      </p:sp>
      <p:sp>
        <p:nvSpPr>
          <p:cNvPr id="4" name="Turinio vietos rezervavimo ženklas 3"/>
          <p:cNvSpPr>
            <a:spLocks noGrp="1"/>
          </p:cNvSpPr>
          <p:nvPr>
            <p:ph sz="half" idx="2"/>
          </p:nvPr>
        </p:nvSpPr>
        <p:spPr>
          <a:xfrm>
            <a:off x="755576" y="1628800"/>
            <a:ext cx="4104456" cy="2664296"/>
          </a:xfrm>
        </p:spPr>
        <p:txBody>
          <a:bodyPr>
            <a:normAutofit fontScale="77500" lnSpcReduction="20000"/>
          </a:bodyPr>
          <a:lstStyle/>
          <a:p>
            <a:pPr marL="68580" lvl="0" indent="0">
              <a:buClr>
                <a:srgbClr val="94C600"/>
              </a:buClr>
              <a:buNone/>
            </a:pPr>
            <a:r>
              <a:rPr lang="lt-LT" sz="2900" dirty="0" smtClean="0">
                <a:solidFill>
                  <a:prstClr val="black"/>
                </a:solidFill>
              </a:rPr>
              <a:t>l/d „Liepaitė“</a:t>
            </a:r>
          </a:p>
          <a:p>
            <a:pPr marL="68580" lvl="0" indent="0">
              <a:buClr>
                <a:srgbClr val="94C600"/>
              </a:buClr>
              <a:buNone/>
            </a:pPr>
            <a:r>
              <a:rPr lang="lt-LT" sz="2900" dirty="0" smtClean="0">
                <a:solidFill>
                  <a:prstClr val="black"/>
                </a:solidFill>
              </a:rPr>
              <a:t>Rasa </a:t>
            </a:r>
            <a:r>
              <a:rPr lang="lt-LT" sz="2900" dirty="0" err="1" smtClean="0">
                <a:solidFill>
                  <a:prstClr val="black"/>
                </a:solidFill>
              </a:rPr>
              <a:t>Kačiušienė</a:t>
            </a:r>
            <a:r>
              <a:rPr lang="lt-LT" sz="2900" dirty="0" smtClean="0">
                <a:solidFill>
                  <a:prstClr val="black"/>
                </a:solidFill>
              </a:rPr>
              <a:t>, Ilona </a:t>
            </a:r>
            <a:r>
              <a:rPr lang="lt-LT" sz="2900" dirty="0" err="1" smtClean="0">
                <a:solidFill>
                  <a:prstClr val="black"/>
                </a:solidFill>
              </a:rPr>
              <a:t>Lukošiutė</a:t>
            </a:r>
            <a:r>
              <a:rPr lang="lt-LT" sz="2900" dirty="0" smtClean="0">
                <a:solidFill>
                  <a:prstClr val="black"/>
                </a:solidFill>
              </a:rPr>
              <a:t>, </a:t>
            </a:r>
            <a:r>
              <a:rPr lang="lt-LT" sz="2900" dirty="0" err="1" smtClean="0">
                <a:solidFill>
                  <a:prstClr val="black"/>
                </a:solidFill>
              </a:rPr>
              <a:t>Laisvida</a:t>
            </a:r>
            <a:r>
              <a:rPr lang="lt-LT" sz="2900" dirty="0" smtClean="0">
                <a:solidFill>
                  <a:prstClr val="black"/>
                </a:solidFill>
              </a:rPr>
              <a:t> </a:t>
            </a:r>
            <a:r>
              <a:rPr lang="lt-LT" sz="2900" dirty="0" err="1" smtClean="0">
                <a:solidFill>
                  <a:prstClr val="black"/>
                </a:solidFill>
              </a:rPr>
              <a:t>Audarienė</a:t>
            </a:r>
            <a:endParaRPr lang="lt-LT" sz="2900" dirty="0" smtClean="0">
              <a:solidFill>
                <a:prstClr val="black"/>
              </a:solidFill>
            </a:endParaRPr>
          </a:p>
          <a:p>
            <a:pPr marL="68580" lvl="0" indent="0">
              <a:buClr>
                <a:srgbClr val="94C600"/>
              </a:buClr>
              <a:buNone/>
            </a:pPr>
            <a:endParaRPr lang="lt-LT" sz="2900" dirty="0">
              <a:solidFill>
                <a:prstClr val="black"/>
              </a:solidFill>
            </a:endParaRPr>
          </a:p>
          <a:p>
            <a:pPr marL="68580" lvl="0" indent="0">
              <a:buClr>
                <a:srgbClr val="94C600"/>
              </a:buClr>
              <a:buNone/>
            </a:pPr>
            <a:r>
              <a:rPr lang="lt-LT" sz="2900" dirty="0" smtClean="0">
                <a:solidFill>
                  <a:prstClr val="black"/>
                </a:solidFill>
              </a:rPr>
              <a:t>Nemakščių darželis</a:t>
            </a:r>
          </a:p>
          <a:p>
            <a:pPr marL="68580" lvl="0" indent="0">
              <a:buClr>
                <a:srgbClr val="94C600"/>
              </a:buClr>
              <a:buNone/>
            </a:pPr>
            <a:r>
              <a:rPr lang="lt-LT" sz="2900" dirty="0" smtClean="0">
                <a:solidFill>
                  <a:prstClr val="black"/>
                </a:solidFill>
              </a:rPr>
              <a:t>Laimutė </a:t>
            </a:r>
            <a:r>
              <a:rPr lang="lt-LT" sz="2900" dirty="0" err="1" smtClean="0">
                <a:solidFill>
                  <a:prstClr val="black"/>
                </a:solidFill>
              </a:rPr>
              <a:t>Šaparnienė</a:t>
            </a:r>
            <a:endParaRPr lang="lt-LT" sz="2900" dirty="0">
              <a:solidFill>
                <a:prstClr val="black"/>
              </a:solidFill>
            </a:endParaRPr>
          </a:p>
          <a:p>
            <a:endParaRPr lang="lt-LT" dirty="0"/>
          </a:p>
        </p:txBody>
      </p:sp>
      <p:sp>
        <p:nvSpPr>
          <p:cNvPr id="6" name="Turinio vietos rezervavimo ženklas 5"/>
          <p:cNvSpPr>
            <a:spLocks noGrp="1"/>
          </p:cNvSpPr>
          <p:nvPr>
            <p:ph sz="quarter" idx="4"/>
          </p:nvPr>
        </p:nvSpPr>
        <p:spPr>
          <a:xfrm>
            <a:off x="4572000" y="1772816"/>
            <a:ext cx="3744416" cy="4392488"/>
          </a:xfrm>
        </p:spPr>
        <p:txBody>
          <a:bodyPr>
            <a:noAutofit/>
          </a:bodyPr>
          <a:lstStyle/>
          <a:p>
            <a:pPr marL="68580" lvl="0" indent="0">
              <a:buClr>
                <a:srgbClr val="94C600"/>
              </a:buClr>
              <a:buNone/>
            </a:pPr>
            <a:r>
              <a:rPr lang="lt-LT" sz="2000" dirty="0">
                <a:solidFill>
                  <a:prstClr val="black"/>
                </a:solidFill>
              </a:rPr>
              <a:t>Genovaitė </a:t>
            </a:r>
            <a:r>
              <a:rPr lang="lt-LT" sz="2000" dirty="0" err="1">
                <a:solidFill>
                  <a:prstClr val="black"/>
                </a:solidFill>
              </a:rPr>
              <a:t>Dimšienė</a:t>
            </a:r>
            <a:endParaRPr lang="lt-LT" sz="2000" dirty="0">
              <a:solidFill>
                <a:prstClr val="black"/>
              </a:solidFill>
            </a:endParaRPr>
          </a:p>
          <a:p>
            <a:pPr marL="68580" lvl="0" indent="0">
              <a:buClr>
                <a:srgbClr val="94C600"/>
              </a:buClr>
              <a:buNone/>
            </a:pPr>
            <a:r>
              <a:rPr lang="lt-LT" sz="2000" dirty="0" smtClean="0">
                <a:solidFill>
                  <a:prstClr val="black"/>
                </a:solidFill>
              </a:rPr>
              <a:t>Laima </a:t>
            </a:r>
            <a:r>
              <a:rPr lang="lt-LT" sz="2000" dirty="0" err="1" smtClean="0">
                <a:solidFill>
                  <a:prstClr val="black"/>
                </a:solidFill>
              </a:rPr>
              <a:t>Vaičienė</a:t>
            </a:r>
            <a:endParaRPr lang="lt-LT" sz="2000" dirty="0" smtClean="0">
              <a:solidFill>
                <a:prstClr val="black"/>
              </a:solidFill>
            </a:endParaRPr>
          </a:p>
          <a:p>
            <a:pPr marL="68580" lvl="0" indent="0">
              <a:buClr>
                <a:srgbClr val="94C600"/>
              </a:buClr>
              <a:buNone/>
            </a:pPr>
            <a:r>
              <a:rPr lang="lt-LT" sz="2000" dirty="0" smtClean="0">
                <a:solidFill>
                  <a:prstClr val="black"/>
                </a:solidFill>
              </a:rPr>
              <a:t>Rasa Pocienė</a:t>
            </a:r>
          </a:p>
          <a:p>
            <a:pPr marL="68580" lvl="0" indent="0">
              <a:buClr>
                <a:srgbClr val="94C600"/>
              </a:buClr>
              <a:buNone/>
            </a:pPr>
            <a:r>
              <a:rPr lang="lt-LT" sz="2000" dirty="0" smtClean="0">
                <a:solidFill>
                  <a:prstClr val="black"/>
                </a:solidFill>
              </a:rPr>
              <a:t>Inga Vyšniauskaitė</a:t>
            </a:r>
          </a:p>
          <a:p>
            <a:pPr marL="68580" lvl="0" indent="0">
              <a:buClr>
                <a:srgbClr val="94C600"/>
              </a:buClr>
              <a:buNone/>
            </a:pPr>
            <a:r>
              <a:rPr lang="lt-LT" sz="2000" dirty="0" smtClean="0">
                <a:solidFill>
                  <a:prstClr val="black"/>
                </a:solidFill>
              </a:rPr>
              <a:t>Galina Valinčienė</a:t>
            </a:r>
          </a:p>
          <a:p>
            <a:pPr marL="68580" lvl="0" indent="0">
              <a:buClr>
                <a:srgbClr val="94C600"/>
              </a:buClr>
              <a:buNone/>
            </a:pPr>
            <a:r>
              <a:rPr lang="lt-LT" sz="2000" dirty="0" smtClean="0">
                <a:solidFill>
                  <a:prstClr val="black"/>
                </a:solidFill>
              </a:rPr>
              <a:t>Vida </a:t>
            </a:r>
            <a:r>
              <a:rPr lang="lt-LT" sz="2000" dirty="0" err="1" smtClean="0">
                <a:solidFill>
                  <a:prstClr val="black"/>
                </a:solidFill>
              </a:rPr>
              <a:t>Aleknienė</a:t>
            </a:r>
            <a:endParaRPr lang="lt-LT" sz="2000" dirty="0" smtClean="0">
              <a:solidFill>
                <a:prstClr val="black"/>
              </a:solidFill>
            </a:endParaRPr>
          </a:p>
          <a:p>
            <a:pPr marL="68580" lvl="0" indent="0">
              <a:buClr>
                <a:srgbClr val="94C600"/>
              </a:buClr>
              <a:buNone/>
            </a:pPr>
            <a:r>
              <a:rPr lang="lt-LT" sz="2000" dirty="0">
                <a:solidFill>
                  <a:prstClr val="black"/>
                </a:solidFill>
              </a:rPr>
              <a:t>Dalia </a:t>
            </a:r>
            <a:r>
              <a:rPr lang="lt-LT" sz="2000" dirty="0" err="1">
                <a:solidFill>
                  <a:prstClr val="black"/>
                </a:solidFill>
              </a:rPr>
              <a:t>Šilkūnienė</a:t>
            </a:r>
            <a:endParaRPr lang="lt-LT" sz="2000" dirty="0">
              <a:solidFill>
                <a:prstClr val="black"/>
              </a:solidFill>
            </a:endParaRPr>
          </a:p>
          <a:p>
            <a:pPr marL="68580" lvl="0" indent="0">
              <a:buClr>
                <a:srgbClr val="94C600"/>
              </a:buClr>
              <a:buNone/>
            </a:pPr>
            <a:r>
              <a:rPr lang="lt-LT" sz="2000" dirty="0" smtClean="0">
                <a:solidFill>
                  <a:prstClr val="black"/>
                </a:solidFill>
              </a:rPr>
              <a:t>Daiva </a:t>
            </a:r>
            <a:r>
              <a:rPr lang="lt-LT" sz="2000" dirty="0" err="1">
                <a:solidFill>
                  <a:prstClr val="black"/>
                </a:solidFill>
              </a:rPr>
              <a:t>Ž</a:t>
            </a:r>
            <a:r>
              <a:rPr lang="lt-LT" sz="2000" dirty="0" err="1" smtClean="0">
                <a:solidFill>
                  <a:prstClr val="black"/>
                </a:solidFill>
              </a:rPr>
              <a:t>alabinienė</a:t>
            </a:r>
            <a:endParaRPr lang="lt-LT" sz="2000" dirty="0" smtClean="0">
              <a:solidFill>
                <a:prstClr val="black"/>
              </a:solidFill>
            </a:endParaRPr>
          </a:p>
          <a:p>
            <a:pPr marL="68580" lvl="0" indent="0">
              <a:buClr>
                <a:srgbClr val="94C600"/>
              </a:buClr>
              <a:buNone/>
            </a:pPr>
            <a:r>
              <a:rPr lang="lt-LT" sz="2000" dirty="0" smtClean="0">
                <a:solidFill>
                  <a:prstClr val="black"/>
                </a:solidFill>
              </a:rPr>
              <a:t>Alytė Ramanauskienė</a:t>
            </a:r>
          </a:p>
          <a:p>
            <a:pPr marL="68580" lvl="0" indent="0">
              <a:buClr>
                <a:srgbClr val="94C600"/>
              </a:buClr>
              <a:buNone/>
            </a:pPr>
            <a:r>
              <a:rPr lang="lt-LT" sz="2000" dirty="0" smtClean="0">
                <a:solidFill>
                  <a:prstClr val="black"/>
                </a:solidFill>
              </a:rPr>
              <a:t>Virginija Narbutienė</a:t>
            </a:r>
          </a:p>
          <a:p>
            <a:pPr marL="68580" lvl="0" indent="0">
              <a:buClr>
                <a:srgbClr val="94C600"/>
              </a:buClr>
              <a:buNone/>
            </a:pPr>
            <a:r>
              <a:rPr lang="lt-LT" sz="2000" dirty="0" smtClean="0">
                <a:solidFill>
                  <a:prstClr val="black"/>
                </a:solidFill>
              </a:rPr>
              <a:t>Neringa </a:t>
            </a:r>
            <a:r>
              <a:rPr lang="lt-LT" sz="2000" dirty="0" err="1" smtClean="0">
                <a:solidFill>
                  <a:prstClr val="black"/>
                </a:solidFill>
              </a:rPr>
              <a:t>Jurkienė</a:t>
            </a:r>
            <a:endParaRPr lang="lt-LT" sz="2000" dirty="0">
              <a:solidFill>
                <a:prstClr val="black"/>
              </a:solidFill>
            </a:endParaRPr>
          </a:p>
          <a:p>
            <a:endParaRPr lang="lt-LT" sz="2000" dirty="0"/>
          </a:p>
        </p:txBody>
      </p:sp>
      <p:sp>
        <p:nvSpPr>
          <p:cNvPr id="2" name="Antraštė 1"/>
          <p:cNvSpPr>
            <a:spLocks noGrp="1"/>
          </p:cNvSpPr>
          <p:nvPr>
            <p:ph type="title"/>
          </p:nvPr>
        </p:nvSpPr>
        <p:spPr>
          <a:xfrm>
            <a:off x="467544" y="620688"/>
            <a:ext cx="8208912" cy="936104"/>
          </a:xfrm>
        </p:spPr>
        <p:txBody>
          <a:bodyPr/>
          <a:lstStyle/>
          <a:p>
            <a:pPr algn="ctr"/>
            <a:r>
              <a:rPr lang="lt-LT" sz="3600" b="1" dirty="0" smtClean="0">
                <a:solidFill>
                  <a:prstClr val="black"/>
                </a:solidFill>
              </a:rPr>
              <a:t>Dalyviai pedagogai</a:t>
            </a:r>
            <a:endParaRPr lang="lt-LT" dirty="0"/>
          </a:p>
        </p:txBody>
      </p:sp>
    </p:spTree>
    <p:extLst>
      <p:ext uri="{BB962C8B-B14F-4D97-AF65-F5344CB8AC3E}">
        <p14:creationId xmlns:p14="http://schemas.microsoft.com/office/powerpoint/2010/main" val="1899880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836712"/>
            <a:ext cx="8208912" cy="720080"/>
          </a:xfrm>
        </p:spPr>
        <p:txBody>
          <a:bodyPr>
            <a:normAutofit/>
          </a:bodyPr>
          <a:lstStyle/>
          <a:p>
            <a:pPr algn="ctr"/>
            <a:r>
              <a:rPr lang="lt-LT" sz="3600" b="1" dirty="0">
                <a:solidFill>
                  <a:prstClr val="black"/>
                </a:solidFill>
              </a:rPr>
              <a:t>V</a:t>
            </a:r>
            <a:r>
              <a:rPr lang="lt-LT" sz="3600" b="1" dirty="0" smtClean="0">
                <a:solidFill>
                  <a:prstClr val="black"/>
                </a:solidFill>
              </a:rPr>
              <a:t>ykdymo laikas ir vieta</a:t>
            </a:r>
            <a:endParaRPr lang="lt-LT" dirty="0"/>
          </a:p>
        </p:txBody>
      </p:sp>
      <p:sp>
        <p:nvSpPr>
          <p:cNvPr id="3" name="Turinio vietos rezervavimo ženklas 2"/>
          <p:cNvSpPr>
            <a:spLocks noGrp="1"/>
          </p:cNvSpPr>
          <p:nvPr>
            <p:ph sz="quarter" idx="13"/>
          </p:nvPr>
        </p:nvSpPr>
        <p:spPr>
          <a:xfrm>
            <a:off x="683568" y="1484784"/>
            <a:ext cx="7632848" cy="4824536"/>
          </a:xfrm>
        </p:spPr>
        <p:txBody>
          <a:bodyPr>
            <a:normAutofit/>
          </a:bodyPr>
          <a:lstStyle/>
          <a:p>
            <a:pPr indent="0" algn="just">
              <a:lnSpc>
                <a:spcPct val="150000"/>
              </a:lnSpc>
              <a:spcAft>
                <a:spcPts val="0"/>
              </a:spcAft>
              <a:buNone/>
            </a:pPr>
            <a:endParaRPr lang="lt-LT" dirty="0">
              <a:solidFill>
                <a:srgbClr val="000000"/>
              </a:solidFill>
              <a:latin typeface="Times New Roman"/>
              <a:ea typeface="Calibri"/>
            </a:endParaRPr>
          </a:p>
          <a:p>
            <a:pPr lvl="0" indent="0" algn="ctr">
              <a:lnSpc>
                <a:spcPct val="150000"/>
              </a:lnSpc>
              <a:buClr>
                <a:srgbClr val="94C600"/>
              </a:buClr>
              <a:buNone/>
            </a:pPr>
            <a:r>
              <a:rPr lang="lt-LT" sz="4000" dirty="0" smtClean="0">
                <a:solidFill>
                  <a:srgbClr val="000000"/>
                </a:solidFill>
                <a:latin typeface="Times New Roman"/>
                <a:ea typeface="Calibri"/>
              </a:rPr>
              <a:t>2019 </a:t>
            </a:r>
            <a:r>
              <a:rPr lang="lt-LT" sz="4000" dirty="0" err="1" smtClean="0">
                <a:solidFill>
                  <a:srgbClr val="000000"/>
                </a:solidFill>
                <a:latin typeface="Times New Roman"/>
                <a:ea typeface="Calibri"/>
              </a:rPr>
              <a:t>m</a:t>
            </a:r>
            <a:r>
              <a:rPr lang="lt-LT" sz="4000" dirty="0" smtClean="0">
                <a:solidFill>
                  <a:srgbClr val="000000"/>
                </a:solidFill>
                <a:latin typeface="Times New Roman"/>
                <a:ea typeface="Calibri"/>
              </a:rPr>
              <a:t>. gruodžio 6 </a:t>
            </a:r>
            <a:r>
              <a:rPr lang="lt-LT" sz="4000" dirty="0" err="1">
                <a:solidFill>
                  <a:srgbClr val="000000"/>
                </a:solidFill>
                <a:latin typeface="Times New Roman"/>
                <a:ea typeface="Calibri"/>
              </a:rPr>
              <a:t>d</a:t>
            </a:r>
            <a:r>
              <a:rPr lang="lt-LT" sz="4000" dirty="0">
                <a:solidFill>
                  <a:srgbClr val="000000"/>
                </a:solidFill>
                <a:latin typeface="Times New Roman"/>
                <a:ea typeface="Calibri"/>
              </a:rPr>
              <a:t>. Raseinių lopšelyje – darželyje „Saulutė“ </a:t>
            </a:r>
            <a:r>
              <a:rPr lang="lt-LT" sz="4000" b="1" dirty="0">
                <a:solidFill>
                  <a:srgbClr val="000000"/>
                </a:solidFill>
                <a:latin typeface="Times New Roman"/>
                <a:ea typeface="Calibri"/>
              </a:rPr>
              <a:t> </a:t>
            </a:r>
            <a:r>
              <a:rPr lang="lt-LT" sz="4000" dirty="0">
                <a:solidFill>
                  <a:srgbClr val="000000"/>
                </a:solidFill>
                <a:latin typeface="Times New Roman"/>
                <a:ea typeface="Calibri"/>
              </a:rPr>
              <a:t>(Vaižganto </a:t>
            </a:r>
            <a:r>
              <a:rPr lang="lt-LT" sz="4000" dirty="0" err="1">
                <a:solidFill>
                  <a:srgbClr val="000000"/>
                </a:solidFill>
                <a:latin typeface="Times New Roman"/>
                <a:ea typeface="Calibri"/>
              </a:rPr>
              <a:t>g</a:t>
            </a:r>
            <a:r>
              <a:rPr lang="lt-LT" sz="4000" dirty="0">
                <a:solidFill>
                  <a:srgbClr val="000000"/>
                </a:solidFill>
                <a:latin typeface="Times New Roman"/>
                <a:ea typeface="Calibri"/>
              </a:rPr>
              <a:t>. 18, Raseiniai). </a:t>
            </a:r>
            <a:endParaRPr lang="lt-LT" sz="4000" dirty="0" smtClean="0">
              <a:solidFill>
                <a:srgbClr val="000000"/>
              </a:solidFill>
              <a:latin typeface="Times New Roman"/>
              <a:ea typeface="Calibri"/>
            </a:endParaRPr>
          </a:p>
          <a:p>
            <a:pPr indent="0" algn="ctr">
              <a:lnSpc>
                <a:spcPct val="150000"/>
              </a:lnSpc>
              <a:spcAft>
                <a:spcPts val="0"/>
              </a:spcAft>
              <a:buNone/>
            </a:pPr>
            <a:endParaRPr lang="lt-LT" sz="4000" dirty="0">
              <a:solidFill>
                <a:srgbClr val="000000"/>
              </a:solidFill>
              <a:latin typeface="Times New Roman"/>
              <a:ea typeface="Calibri"/>
            </a:endParaRPr>
          </a:p>
          <a:p>
            <a:endParaRPr lang="lt-LT" dirty="0"/>
          </a:p>
        </p:txBody>
      </p:sp>
    </p:spTree>
    <p:extLst>
      <p:ext uri="{BB962C8B-B14F-4D97-AF65-F5344CB8AC3E}">
        <p14:creationId xmlns:p14="http://schemas.microsoft.com/office/powerpoint/2010/main" val="2385593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755576" y="836712"/>
            <a:ext cx="7312658" cy="673144"/>
          </a:xfrm>
        </p:spPr>
        <p:txBody>
          <a:bodyPr>
            <a:normAutofit fontScale="90000"/>
          </a:bodyPr>
          <a:lstStyle/>
          <a:p>
            <a:pPr algn="ctr"/>
            <a:r>
              <a:rPr lang="lt-LT" dirty="0" smtClean="0"/>
              <a:t>Eiga</a:t>
            </a:r>
            <a:endParaRPr lang="lt-LT" dirty="0"/>
          </a:p>
        </p:txBody>
      </p:sp>
      <p:sp>
        <p:nvSpPr>
          <p:cNvPr id="3" name="Turinio vietos rezervavimo ženklas 2"/>
          <p:cNvSpPr>
            <a:spLocks noGrp="1"/>
          </p:cNvSpPr>
          <p:nvPr>
            <p:ph sz="quarter" idx="13"/>
          </p:nvPr>
        </p:nvSpPr>
        <p:spPr>
          <a:xfrm>
            <a:off x="395536" y="1628800"/>
            <a:ext cx="8424936" cy="4968552"/>
          </a:xfrm>
        </p:spPr>
        <p:txBody>
          <a:bodyPr/>
          <a:lstStyle/>
          <a:p>
            <a:pPr marL="182880" indent="0" algn="just">
              <a:lnSpc>
                <a:spcPct val="150000"/>
              </a:lnSpc>
              <a:spcAft>
                <a:spcPts val="0"/>
              </a:spcAft>
              <a:buNone/>
            </a:pPr>
            <a:r>
              <a:rPr lang="lt-LT" sz="2400" dirty="0">
                <a:latin typeface="Times New Roman"/>
                <a:ea typeface="Calibri"/>
                <a:cs typeface="Times New Roman"/>
              </a:rPr>
              <a:t>Dalyviai </a:t>
            </a:r>
            <a:r>
              <a:rPr lang="lt-LT" sz="2400" dirty="0" smtClean="0">
                <a:latin typeface="Times New Roman"/>
                <a:ea typeface="Calibri"/>
                <a:cs typeface="Times New Roman"/>
              </a:rPr>
              <a:t>galėjo </a:t>
            </a:r>
            <a:r>
              <a:rPr lang="lt-LT" sz="2400" dirty="0">
                <a:latin typeface="Times New Roman"/>
                <a:ea typeface="Calibri"/>
                <a:cs typeface="Times New Roman"/>
              </a:rPr>
              <a:t>atlikti pasirinkto žanro kūrinį (dainą savo ar kito autoriaus pagal fonogramą ar/ir pritariant savo pasirinktu instrumentu ar/ir a </a:t>
            </a:r>
            <a:r>
              <a:rPr lang="lt-LT" sz="2400" dirty="0" err="1">
                <a:latin typeface="Times New Roman"/>
                <a:ea typeface="Calibri"/>
                <a:cs typeface="Times New Roman"/>
              </a:rPr>
              <a:t>capella</a:t>
            </a:r>
            <a:r>
              <a:rPr lang="lt-LT" sz="2400" dirty="0">
                <a:latin typeface="Times New Roman"/>
                <a:ea typeface="Calibri"/>
                <a:cs typeface="Times New Roman"/>
              </a:rPr>
              <a:t>, grojimą muzikos instrumentu, šokį, vaidybą, poeziją, kūrinio skaitymą ir </a:t>
            </a:r>
            <a:r>
              <a:rPr lang="lt-LT" sz="2400" dirty="0" err="1">
                <a:latin typeface="Times New Roman"/>
                <a:ea typeface="Calibri"/>
                <a:cs typeface="Times New Roman"/>
              </a:rPr>
              <a:t>kt</a:t>
            </a:r>
            <a:r>
              <a:rPr lang="lt-LT" sz="2400" dirty="0">
                <a:latin typeface="Times New Roman"/>
                <a:ea typeface="Calibri"/>
                <a:cs typeface="Times New Roman"/>
              </a:rPr>
              <a:t>.). Pasirodymo trukmė iki 6 </a:t>
            </a:r>
            <a:r>
              <a:rPr lang="lt-LT" sz="2400" dirty="0" err="1">
                <a:latin typeface="Times New Roman"/>
                <a:ea typeface="Calibri"/>
                <a:cs typeface="Times New Roman"/>
              </a:rPr>
              <a:t>min</a:t>
            </a:r>
            <a:r>
              <a:rPr lang="lt-LT" sz="2400" dirty="0" smtClean="0">
                <a:latin typeface="Times New Roman"/>
                <a:ea typeface="Calibri"/>
                <a:cs typeface="Times New Roman"/>
              </a:rPr>
              <a:t>.</a:t>
            </a:r>
          </a:p>
          <a:p>
            <a:pPr algn="just">
              <a:lnSpc>
                <a:spcPct val="150000"/>
              </a:lnSpc>
              <a:spcAft>
                <a:spcPts val="0"/>
              </a:spcAft>
              <a:tabLst>
                <a:tab pos="180340" algn="l"/>
              </a:tabLst>
            </a:pPr>
            <a:r>
              <a:rPr lang="lt-LT" sz="2000" b="1" dirty="0">
                <a:solidFill>
                  <a:srgbClr val="FF0000"/>
                </a:solidFill>
                <a:latin typeface="Times New Roman"/>
                <a:ea typeface="Calibri"/>
                <a:cs typeface="Times New Roman"/>
              </a:rPr>
              <a:t>Pasirodyme </a:t>
            </a:r>
            <a:r>
              <a:rPr lang="lt-LT" sz="2000" b="1" dirty="0" smtClean="0">
                <a:solidFill>
                  <a:srgbClr val="FF0000"/>
                </a:solidFill>
                <a:latin typeface="Times New Roman"/>
                <a:ea typeface="Calibri"/>
                <a:cs typeface="Times New Roman"/>
              </a:rPr>
              <a:t>privalėjo </a:t>
            </a:r>
            <a:r>
              <a:rPr lang="lt-LT" sz="2000" b="1" dirty="0">
                <a:solidFill>
                  <a:srgbClr val="FF0000"/>
                </a:solidFill>
                <a:latin typeface="Times New Roman"/>
                <a:ea typeface="Calibri"/>
                <a:cs typeface="Times New Roman"/>
              </a:rPr>
              <a:t>dalyvauti bent vienas suaugęs šeimos narys.</a:t>
            </a:r>
            <a:endParaRPr lang="lt-LT" sz="1800" b="1" dirty="0">
              <a:solidFill>
                <a:srgbClr val="FF0000"/>
              </a:solidFill>
              <a:latin typeface="Calibri"/>
              <a:ea typeface="Calibri"/>
              <a:cs typeface="Times New Roman"/>
            </a:endParaRPr>
          </a:p>
          <a:p>
            <a:pPr marL="182880" indent="0" algn="just">
              <a:lnSpc>
                <a:spcPct val="150000"/>
              </a:lnSpc>
              <a:spcAft>
                <a:spcPts val="0"/>
              </a:spcAft>
              <a:buNone/>
            </a:pPr>
            <a:endParaRPr lang="lt-LT" sz="2000" dirty="0">
              <a:latin typeface="Calibri"/>
              <a:ea typeface="Calibri"/>
              <a:cs typeface="Times New Roman"/>
            </a:endParaRPr>
          </a:p>
          <a:p>
            <a:endParaRPr lang="lt-LT" dirty="0"/>
          </a:p>
        </p:txBody>
      </p:sp>
    </p:spTree>
    <p:extLst>
      <p:ext uri="{BB962C8B-B14F-4D97-AF65-F5344CB8AC3E}">
        <p14:creationId xmlns:p14="http://schemas.microsoft.com/office/powerpoint/2010/main" val="750908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483768" y="260648"/>
            <a:ext cx="4279009" cy="6411358"/>
          </a:xfrm>
        </p:spPr>
      </p:pic>
    </p:spTree>
    <p:extLst>
      <p:ext uri="{BB962C8B-B14F-4D97-AF65-F5344CB8AC3E}">
        <p14:creationId xmlns:p14="http://schemas.microsoft.com/office/powerpoint/2010/main" val="2196308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Srautas">
  <a:themeElements>
    <a:clrScheme name="Srau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rau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rau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234</TotalTime>
  <Words>498</Words>
  <Application>Microsoft Office PowerPoint</Application>
  <PresentationFormat>Demonstracija ekrane (4:3)</PresentationFormat>
  <Paragraphs>82</Paragraphs>
  <Slides>42</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42</vt:i4>
      </vt:variant>
    </vt:vector>
  </HeadingPairs>
  <TitlesOfParts>
    <vt:vector size="47" baseType="lpstr">
      <vt:lpstr>Calibri</vt:lpstr>
      <vt:lpstr>Georgia</vt:lpstr>
      <vt:lpstr>Times New Roman</vt:lpstr>
      <vt:lpstr>Trebuchet MS</vt:lpstr>
      <vt:lpstr>Srautas</vt:lpstr>
      <vt:lpstr>Raseinių lopšelis – darželis „Saulutė“</vt:lpstr>
      <vt:lpstr> Iniciatorė - lopšelio – darželio direktorė Indrė Matevičienė.  Koordinatorės: lopšelio – darželio socialinė pedagogė Asta Kavaliauskienė, meninio ugdymo mokytoja Otilija Petroševičienė.</vt:lpstr>
      <vt:lpstr>Tikslas</vt:lpstr>
      <vt:lpstr>Uždaviniai</vt:lpstr>
      <vt:lpstr>Dalyviai</vt:lpstr>
      <vt:lpstr>Dalyviai pedagogai</vt:lpstr>
      <vt:lpstr>Vykdymo laikas ir vieta</vt:lpstr>
      <vt:lpstr>Eiga</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REZULTATAS</vt:lpstr>
      <vt:lpstr>„PowerPoint“ pateiktis</vt:lpstr>
      <vt:lpstr>„PowerPoint“ pateiktis</vt:lpstr>
      <vt:lpstr>„PowerPoint“ pateiktis</vt:lpstr>
      <vt:lpstr>AČIŪ</vt:lpstr>
      <vt:lpstr>AČIŪ</vt:lpstr>
      <vt:lpstr>AČIŪ</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Raseinių lopšelis – darželis „Saulutė“</dc:title>
  <dc:creator>„Windows“ vartotojas</dc:creator>
  <cp:lastModifiedBy>Dainius</cp:lastModifiedBy>
  <cp:revision>83</cp:revision>
  <dcterms:created xsi:type="dcterms:W3CDTF">2018-02-21T14:59:02Z</dcterms:created>
  <dcterms:modified xsi:type="dcterms:W3CDTF">2020-01-15T21:26:05Z</dcterms:modified>
</cp:coreProperties>
</file>